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3"/>
  </p:notesMasterIdLst>
  <p:handoutMasterIdLst>
    <p:handoutMasterId r:id="rId24"/>
  </p:handoutMasterIdLst>
  <p:sldIdLst>
    <p:sldId id="256" r:id="rId4"/>
    <p:sldId id="274" r:id="rId5"/>
    <p:sldId id="262" r:id="rId6"/>
    <p:sldId id="356" r:id="rId7"/>
    <p:sldId id="321" r:id="rId8"/>
    <p:sldId id="270" r:id="rId9"/>
    <p:sldId id="355" r:id="rId10"/>
    <p:sldId id="358" r:id="rId11"/>
    <p:sldId id="350" r:id="rId12"/>
    <p:sldId id="365" r:id="rId13"/>
    <p:sldId id="374" r:id="rId14"/>
    <p:sldId id="370" r:id="rId15"/>
    <p:sldId id="371" r:id="rId16"/>
    <p:sldId id="372" r:id="rId17"/>
    <p:sldId id="373" r:id="rId18"/>
    <p:sldId id="366" r:id="rId19"/>
    <p:sldId id="367" r:id="rId20"/>
    <p:sldId id="368" r:id="rId21"/>
    <p:sldId id="369" r:id="rId22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EE"/>
    <a:srgbClr val="E80079"/>
    <a:srgbClr val="FF0080"/>
    <a:srgbClr val="9EB52A"/>
    <a:srgbClr val="EEA92B"/>
    <a:srgbClr val="E43D21"/>
    <a:srgbClr val="E24C32"/>
    <a:srgbClr val="B93723"/>
    <a:srgbClr val="1AAEEF"/>
    <a:srgbClr val="53C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5890" autoAdjust="0"/>
  </p:normalViewPr>
  <p:slideViewPr>
    <p:cSldViewPr snapToGrid="0">
      <p:cViewPr varScale="1">
        <p:scale>
          <a:sx n="76" d="100"/>
          <a:sy n="7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5219E-DEC9-9F46-8875-5BD87C3FCA1D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DB7005-F92F-3144-A955-ED99CECAE27C}">
      <dgm:prSet phldrT="[Text]"/>
      <dgm:spPr>
        <a:solidFill>
          <a:srgbClr val="1AAEEF">
            <a:alpha val="13000"/>
          </a:srgbClr>
        </a:solidFill>
        <a:effectLst/>
      </dgm:spPr>
      <dgm:t>
        <a:bodyPr/>
        <a:lstStyle/>
        <a:p>
          <a:endParaRPr lang="en-US" dirty="0"/>
        </a:p>
      </dgm:t>
    </dgm:pt>
    <dgm:pt modelId="{CF3305A6-7969-BE47-A5DE-9F1E34360E56}" type="parTrans" cxnId="{5F620BDD-F20C-F64D-ACB3-2448DE187454}">
      <dgm:prSet/>
      <dgm:spPr/>
      <dgm:t>
        <a:bodyPr/>
        <a:lstStyle/>
        <a:p>
          <a:endParaRPr lang="en-US"/>
        </a:p>
      </dgm:t>
    </dgm:pt>
    <dgm:pt modelId="{FDE0088D-1DBB-1941-81B7-CAB21FD0B498}" type="sibTrans" cxnId="{5F620BDD-F20C-F64D-ACB3-2448DE187454}">
      <dgm:prSet/>
      <dgm:spPr>
        <a:noFill/>
      </dgm:spPr>
      <dgm:t>
        <a:bodyPr/>
        <a:lstStyle/>
        <a:p>
          <a:endParaRPr lang="en-US" dirty="0"/>
        </a:p>
      </dgm:t>
    </dgm:pt>
    <dgm:pt modelId="{FFB6BDF8-1310-E642-8E9C-EF3967183423}">
      <dgm:prSet phldrT="[Text]"/>
      <dgm:spPr>
        <a:solidFill>
          <a:srgbClr val="1AAEEF">
            <a:alpha val="13000"/>
          </a:srgbClr>
        </a:solidFill>
        <a:effectLst/>
      </dgm:spPr>
      <dgm:t>
        <a:bodyPr/>
        <a:lstStyle/>
        <a:p>
          <a:endParaRPr lang="en-US" dirty="0"/>
        </a:p>
      </dgm:t>
    </dgm:pt>
    <dgm:pt modelId="{48062ED5-7293-BA49-907B-2A116524C8A6}" type="parTrans" cxnId="{427822F5-C63B-904A-8038-363E9243466A}">
      <dgm:prSet/>
      <dgm:spPr/>
      <dgm:t>
        <a:bodyPr/>
        <a:lstStyle/>
        <a:p>
          <a:endParaRPr lang="en-US"/>
        </a:p>
      </dgm:t>
    </dgm:pt>
    <dgm:pt modelId="{7CE76E17-08DE-AF49-B5BA-3B8CE3917AA4}" type="sibTrans" cxnId="{427822F5-C63B-904A-8038-363E9243466A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dirty="0"/>
        </a:p>
      </dgm:t>
    </dgm:pt>
    <dgm:pt modelId="{81003454-A7E5-4344-880E-20DC6E946D18}">
      <dgm:prSet phldrT="[Text]"/>
      <dgm:spPr>
        <a:solidFill>
          <a:srgbClr val="1AAEEF">
            <a:alpha val="13000"/>
          </a:srgbClr>
        </a:solidFill>
        <a:effectLst/>
      </dgm:spPr>
      <dgm:t>
        <a:bodyPr/>
        <a:lstStyle/>
        <a:p>
          <a:endParaRPr lang="en-US" dirty="0"/>
        </a:p>
      </dgm:t>
    </dgm:pt>
    <dgm:pt modelId="{B7985DA1-EA31-764D-971B-3BD4D1A54B86}" type="parTrans" cxnId="{8CF67C5B-1DE9-A647-B803-F6C480A9C91E}">
      <dgm:prSet/>
      <dgm:spPr/>
      <dgm:t>
        <a:bodyPr/>
        <a:lstStyle/>
        <a:p>
          <a:endParaRPr lang="en-US"/>
        </a:p>
      </dgm:t>
    </dgm:pt>
    <dgm:pt modelId="{A91A5120-C26C-C041-BE25-43C203F1DF8F}" type="sibTrans" cxnId="{8CF67C5B-1DE9-A647-B803-F6C480A9C91E}">
      <dgm:prSet/>
      <dgm:spPr>
        <a:solidFill>
          <a:srgbClr val="FFFFFF"/>
        </a:solidFill>
        <a:effectLst/>
      </dgm:spPr>
      <dgm:t>
        <a:bodyPr/>
        <a:lstStyle/>
        <a:p>
          <a:endParaRPr lang="en-US" dirty="0"/>
        </a:p>
      </dgm:t>
    </dgm:pt>
    <dgm:pt modelId="{B39CCC25-B7FA-DA4D-8F6A-06BDBC6A5F13}">
      <dgm:prSet phldrT="[Text]"/>
      <dgm:spPr>
        <a:noFill/>
      </dgm:spPr>
      <dgm:t>
        <a:bodyPr/>
        <a:lstStyle/>
        <a:p>
          <a:endParaRPr lang="en-US" dirty="0"/>
        </a:p>
      </dgm:t>
    </dgm:pt>
    <dgm:pt modelId="{14A14215-159E-4741-8DF9-ADF75FCD3EB9}" type="sibTrans" cxnId="{E368BB3F-D0A4-C948-B026-B3EBE6ACA2BD}">
      <dgm:prSet/>
      <dgm:spPr/>
      <dgm:t>
        <a:bodyPr/>
        <a:lstStyle/>
        <a:p>
          <a:endParaRPr lang="en-US"/>
        </a:p>
      </dgm:t>
    </dgm:pt>
    <dgm:pt modelId="{F46783A3-CEA7-E347-91D3-358916A0832D}" type="parTrans" cxnId="{E368BB3F-D0A4-C948-B026-B3EBE6ACA2BD}">
      <dgm:prSet/>
      <dgm:spPr/>
      <dgm:t>
        <a:bodyPr/>
        <a:lstStyle/>
        <a:p>
          <a:endParaRPr lang="en-US"/>
        </a:p>
      </dgm:t>
    </dgm:pt>
    <dgm:pt modelId="{C0FB18FB-E061-3B4E-BCE6-16FA8878CC6D}" type="pres">
      <dgm:prSet presAssocID="{BB55219E-DEC9-9F46-8875-5BD87C3FCA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01AF5-6BD2-874A-B1E7-EAC3D76CF031}" type="pres">
      <dgm:prSet presAssocID="{B39CCC25-B7FA-DA4D-8F6A-06BDBC6A5F13}" presName="centerShape" presStyleLbl="node0" presStyleIdx="0" presStyleCnt="1"/>
      <dgm:spPr/>
      <dgm:t>
        <a:bodyPr/>
        <a:lstStyle/>
        <a:p>
          <a:endParaRPr lang="en-US"/>
        </a:p>
      </dgm:t>
    </dgm:pt>
    <dgm:pt modelId="{99608E89-C3EE-5942-BBE7-5E0954B7D3EB}" type="pres">
      <dgm:prSet presAssocID="{FEDB7005-F92F-3144-A955-ED99CECAE27C}" presName="node" presStyleLbl="node1" presStyleIdx="0" presStyleCnt="3" custScaleX="115705" custScaleY="115705" custRadScaleRad="110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7F37B-4EA8-1B4F-A4BC-3A86CB496409}" type="pres">
      <dgm:prSet presAssocID="{FEDB7005-F92F-3144-A955-ED99CECAE27C}" presName="dummy" presStyleCnt="0"/>
      <dgm:spPr/>
    </dgm:pt>
    <dgm:pt modelId="{25F45982-C60A-3742-AA01-BA55817ECCE2}" type="pres">
      <dgm:prSet presAssocID="{FDE0088D-1DBB-1941-81B7-CAB21FD0B49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66CA63F-A3EE-B64A-9507-4F37499DB704}" type="pres">
      <dgm:prSet presAssocID="{FFB6BDF8-1310-E642-8E9C-EF3967183423}" presName="node" presStyleLbl="node1" presStyleIdx="1" presStyleCnt="3" custScaleX="115705" custScaleY="115705" custRadScaleRad="107374" custRadScaleInc="-121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332B3-A68E-484B-B45D-7044F34552D9}" type="pres">
      <dgm:prSet presAssocID="{FFB6BDF8-1310-E642-8E9C-EF3967183423}" presName="dummy" presStyleCnt="0"/>
      <dgm:spPr/>
    </dgm:pt>
    <dgm:pt modelId="{7F85172C-8212-A14A-AECC-15A8DDB45E1F}" type="pres">
      <dgm:prSet presAssocID="{7CE76E17-08DE-AF49-B5BA-3B8CE3917AA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77B179F-C38C-6942-98A2-B6AC40669389}" type="pres">
      <dgm:prSet presAssocID="{81003454-A7E5-4344-880E-20DC6E946D18}" presName="node" presStyleLbl="node1" presStyleIdx="2" presStyleCnt="3" custScaleX="115705" custScaleY="115705" custRadScaleRad="106302" custRadScaleInc="129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1143E-D483-0B4D-9FAC-79C1404524F5}" type="pres">
      <dgm:prSet presAssocID="{81003454-A7E5-4344-880E-20DC6E946D18}" presName="dummy" presStyleCnt="0"/>
      <dgm:spPr/>
    </dgm:pt>
    <dgm:pt modelId="{BFFE0F8C-5E32-064E-B08A-4CDAC7A86E76}" type="pres">
      <dgm:prSet presAssocID="{A91A5120-C26C-C041-BE25-43C203F1DF8F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27822F5-C63B-904A-8038-363E9243466A}" srcId="{B39CCC25-B7FA-DA4D-8F6A-06BDBC6A5F13}" destId="{FFB6BDF8-1310-E642-8E9C-EF3967183423}" srcOrd="1" destOrd="0" parTransId="{48062ED5-7293-BA49-907B-2A116524C8A6}" sibTransId="{7CE76E17-08DE-AF49-B5BA-3B8CE3917AA4}"/>
    <dgm:cxn modelId="{D3920326-7716-3344-9BFC-6C89EEC26785}" type="presOf" srcId="{FEDB7005-F92F-3144-A955-ED99CECAE27C}" destId="{99608E89-C3EE-5942-BBE7-5E0954B7D3EB}" srcOrd="0" destOrd="0" presId="urn:microsoft.com/office/officeart/2005/8/layout/radial6"/>
    <dgm:cxn modelId="{5F620BDD-F20C-F64D-ACB3-2448DE187454}" srcId="{B39CCC25-B7FA-DA4D-8F6A-06BDBC6A5F13}" destId="{FEDB7005-F92F-3144-A955-ED99CECAE27C}" srcOrd="0" destOrd="0" parTransId="{CF3305A6-7969-BE47-A5DE-9F1E34360E56}" sibTransId="{FDE0088D-1DBB-1941-81B7-CAB21FD0B498}"/>
    <dgm:cxn modelId="{31540570-F83E-BF43-AF0F-D692F8854266}" type="presOf" srcId="{7CE76E17-08DE-AF49-B5BA-3B8CE3917AA4}" destId="{7F85172C-8212-A14A-AECC-15A8DDB45E1F}" srcOrd="0" destOrd="0" presId="urn:microsoft.com/office/officeart/2005/8/layout/radial6"/>
    <dgm:cxn modelId="{92495239-385B-2241-8C6C-D72B3BA48C75}" type="presOf" srcId="{FDE0088D-1DBB-1941-81B7-CAB21FD0B498}" destId="{25F45982-C60A-3742-AA01-BA55817ECCE2}" srcOrd="0" destOrd="0" presId="urn:microsoft.com/office/officeart/2005/8/layout/radial6"/>
    <dgm:cxn modelId="{72F25651-8966-5841-BA2D-8F9C4A5437D2}" type="presOf" srcId="{A91A5120-C26C-C041-BE25-43C203F1DF8F}" destId="{BFFE0F8C-5E32-064E-B08A-4CDAC7A86E76}" srcOrd="0" destOrd="0" presId="urn:microsoft.com/office/officeart/2005/8/layout/radial6"/>
    <dgm:cxn modelId="{8CF67C5B-1DE9-A647-B803-F6C480A9C91E}" srcId="{B39CCC25-B7FA-DA4D-8F6A-06BDBC6A5F13}" destId="{81003454-A7E5-4344-880E-20DC6E946D18}" srcOrd="2" destOrd="0" parTransId="{B7985DA1-EA31-764D-971B-3BD4D1A54B86}" sibTransId="{A91A5120-C26C-C041-BE25-43C203F1DF8F}"/>
    <dgm:cxn modelId="{E368BB3F-D0A4-C948-B026-B3EBE6ACA2BD}" srcId="{BB55219E-DEC9-9F46-8875-5BD87C3FCA1D}" destId="{B39CCC25-B7FA-DA4D-8F6A-06BDBC6A5F13}" srcOrd="0" destOrd="0" parTransId="{F46783A3-CEA7-E347-91D3-358916A0832D}" sibTransId="{14A14215-159E-4741-8DF9-ADF75FCD3EB9}"/>
    <dgm:cxn modelId="{56CE82BC-FFBF-D646-8175-60A355D4DEC2}" type="presOf" srcId="{BB55219E-DEC9-9F46-8875-5BD87C3FCA1D}" destId="{C0FB18FB-E061-3B4E-BCE6-16FA8878CC6D}" srcOrd="0" destOrd="0" presId="urn:microsoft.com/office/officeart/2005/8/layout/radial6"/>
    <dgm:cxn modelId="{71379FAA-FCE1-3146-84C3-095F27B2BEE0}" type="presOf" srcId="{81003454-A7E5-4344-880E-20DC6E946D18}" destId="{977B179F-C38C-6942-98A2-B6AC40669389}" srcOrd="0" destOrd="0" presId="urn:microsoft.com/office/officeart/2005/8/layout/radial6"/>
    <dgm:cxn modelId="{CF3E4ED9-ACBE-8B47-B647-332825760240}" type="presOf" srcId="{FFB6BDF8-1310-E642-8E9C-EF3967183423}" destId="{B66CA63F-A3EE-B64A-9507-4F37499DB704}" srcOrd="0" destOrd="0" presId="urn:microsoft.com/office/officeart/2005/8/layout/radial6"/>
    <dgm:cxn modelId="{5E79A6F5-3E5A-E14E-B95C-377CB40A0D6C}" type="presOf" srcId="{B39CCC25-B7FA-DA4D-8F6A-06BDBC6A5F13}" destId="{F3201AF5-6BD2-874A-B1E7-EAC3D76CF031}" srcOrd="0" destOrd="0" presId="urn:microsoft.com/office/officeart/2005/8/layout/radial6"/>
    <dgm:cxn modelId="{FB03F98E-B0DA-344E-B7ED-DD1FE3F19335}" type="presParOf" srcId="{C0FB18FB-E061-3B4E-BCE6-16FA8878CC6D}" destId="{F3201AF5-6BD2-874A-B1E7-EAC3D76CF031}" srcOrd="0" destOrd="0" presId="urn:microsoft.com/office/officeart/2005/8/layout/radial6"/>
    <dgm:cxn modelId="{BDB57C74-4E6B-2442-909B-9EE673EB0C19}" type="presParOf" srcId="{C0FB18FB-E061-3B4E-BCE6-16FA8878CC6D}" destId="{99608E89-C3EE-5942-BBE7-5E0954B7D3EB}" srcOrd="1" destOrd="0" presId="urn:microsoft.com/office/officeart/2005/8/layout/radial6"/>
    <dgm:cxn modelId="{8980D3A1-B7C4-A64A-B0E2-98AAE9942BC0}" type="presParOf" srcId="{C0FB18FB-E061-3B4E-BCE6-16FA8878CC6D}" destId="{5CE7F37B-4EA8-1B4F-A4BC-3A86CB496409}" srcOrd="2" destOrd="0" presId="urn:microsoft.com/office/officeart/2005/8/layout/radial6"/>
    <dgm:cxn modelId="{46D8953D-FAD4-4141-80CA-0A98EE25159D}" type="presParOf" srcId="{C0FB18FB-E061-3B4E-BCE6-16FA8878CC6D}" destId="{25F45982-C60A-3742-AA01-BA55817ECCE2}" srcOrd="3" destOrd="0" presId="urn:microsoft.com/office/officeart/2005/8/layout/radial6"/>
    <dgm:cxn modelId="{7132B83A-3833-2E49-B6A8-822F27AB57E1}" type="presParOf" srcId="{C0FB18FB-E061-3B4E-BCE6-16FA8878CC6D}" destId="{B66CA63F-A3EE-B64A-9507-4F37499DB704}" srcOrd="4" destOrd="0" presId="urn:microsoft.com/office/officeart/2005/8/layout/radial6"/>
    <dgm:cxn modelId="{8C7554A5-4741-E643-8C44-45A9919DC833}" type="presParOf" srcId="{C0FB18FB-E061-3B4E-BCE6-16FA8878CC6D}" destId="{962332B3-A68E-484B-B45D-7044F34552D9}" srcOrd="5" destOrd="0" presId="urn:microsoft.com/office/officeart/2005/8/layout/radial6"/>
    <dgm:cxn modelId="{AF03D96C-B140-4242-910B-42847B37E0B1}" type="presParOf" srcId="{C0FB18FB-E061-3B4E-BCE6-16FA8878CC6D}" destId="{7F85172C-8212-A14A-AECC-15A8DDB45E1F}" srcOrd="6" destOrd="0" presId="urn:microsoft.com/office/officeart/2005/8/layout/radial6"/>
    <dgm:cxn modelId="{F5A35199-EEF1-514F-8B09-1A803EA10BBB}" type="presParOf" srcId="{C0FB18FB-E061-3B4E-BCE6-16FA8878CC6D}" destId="{977B179F-C38C-6942-98A2-B6AC40669389}" srcOrd="7" destOrd="0" presId="urn:microsoft.com/office/officeart/2005/8/layout/radial6"/>
    <dgm:cxn modelId="{6E96BAD0-A38C-D640-9130-48304A479A79}" type="presParOf" srcId="{C0FB18FB-E061-3B4E-BCE6-16FA8878CC6D}" destId="{A611143E-D483-0B4D-9FAC-79C1404524F5}" srcOrd="8" destOrd="0" presId="urn:microsoft.com/office/officeart/2005/8/layout/radial6"/>
    <dgm:cxn modelId="{EA87669F-CCFA-E443-BE71-0C02E1E9D210}" type="presParOf" srcId="{C0FB18FB-E061-3B4E-BCE6-16FA8878CC6D}" destId="{BFFE0F8C-5E32-064E-B08A-4CDAC7A86E7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E0F8C-5E32-064E-B08A-4CDAC7A86E76}">
      <dsp:nvSpPr>
        <dsp:cNvPr id="0" name=""/>
        <dsp:cNvSpPr/>
      </dsp:nvSpPr>
      <dsp:spPr>
        <a:xfrm>
          <a:off x="1605637" y="684792"/>
          <a:ext cx="4244459" cy="4244459"/>
        </a:xfrm>
        <a:prstGeom prst="blockArc">
          <a:avLst>
            <a:gd name="adj1" fmla="val 12177716"/>
            <a:gd name="adj2" fmla="val 16431150"/>
            <a:gd name="adj3" fmla="val 4637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85172C-8212-A14A-AECC-15A8DDB45E1F}">
      <dsp:nvSpPr>
        <dsp:cNvPr id="0" name=""/>
        <dsp:cNvSpPr/>
      </dsp:nvSpPr>
      <dsp:spPr>
        <a:xfrm>
          <a:off x="1769164" y="-76475"/>
          <a:ext cx="4259848" cy="4259848"/>
        </a:xfrm>
        <a:prstGeom prst="blockArc">
          <a:avLst>
            <a:gd name="adj1" fmla="val 91138"/>
            <a:gd name="adj2" fmla="val 10891138"/>
            <a:gd name="adj3" fmla="val 4620"/>
          </a:avLst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F45982-C60A-3742-AA01-BA55817ECCE2}">
      <dsp:nvSpPr>
        <dsp:cNvPr id="0" name=""/>
        <dsp:cNvSpPr/>
      </dsp:nvSpPr>
      <dsp:spPr>
        <a:xfrm>
          <a:off x="1904491" y="683326"/>
          <a:ext cx="4244459" cy="4244459"/>
        </a:xfrm>
        <a:prstGeom prst="blockArc">
          <a:avLst>
            <a:gd name="adj1" fmla="val 15935117"/>
            <a:gd name="adj2" fmla="val 20421269"/>
            <a:gd name="adj3" fmla="val 4637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201AF5-6BD2-874A-B1E7-EAC3D76CF031}">
      <dsp:nvSpPr>
        <dsp:cNvPr id="0" name=""/>
        <dsp:cNvSpPr/>
      </dsp:nvSpPr>
      <dsp:spPr>
        <a:xfrm>
          <a:off x="2890921" y="1835477"/>
          <a:ext cx="1952457" cy="1952457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76852" y="2121408"/>
        <a:ext cx="1380595" cy="1380595"/>
      </dsp:txXfrm>
    </dsp:sp>
    <dsp:sp modelId="{99608E89-C3EE-5942-BBE7-5E0954B7D3EB}">
      <dsp:nvSpPr>
        <dsp:cNvPr id="0" name=""/>
        <dsp:cNvSpPr/>
      </dsp:nvSpPr>
      <dsp:spPr>
        <a:xfrm>
          <a:off x="3076468" y="-52003"/>
          <a:ext cx="1581363" cy="1581363"/>
        </a:xfrm>
        <a:prstGeom prst="ellipse">
          <a:avLst/>
        </a:prstGeom>
        <a:solidFill>
          <a:srgbClr val="1AAEEF">
            <a:alpha val="1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3308053" y="179582"/>
        <a:ext cx="1118193" cy="1118193"/>
      </dsp:txXfrm>
    </dsp:sp>
    <dsp:sp modelId="{B66CA63F-A3EE-B64A-9507-4F37499DB704}">
      <dsp:nvSpPr>
        <dsp:cNvPr id="0" name=""/>
        <dsp:cNvSpPr/>
      </dsp:nvSpPr>
      <dsp:spPr>
        <a:xfrm>
          <a:off x="5188397" y="1317922"/>
          <a:ext cx="1581363" cy="1581363"/>
        </a:xfrm>
        <a:prstGeom prst="ellipse">
          <a:avLst/>
        </a:prstGeom>
        <a:solidFill>
          <a:srgbClr val="1AAEEF">
            <a:alpha val="1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5419982" y="1549507"/>
        <a:ext cx="1118193" cy="1118193"/>
      </dsp:txXfrm>
    </dsp:sp>
    <dsp:sp modelId="{977B179F-C38C-6942-98A2-B6AC40669389}">
      <dsp:nvSpPr>
        <dsp:cNvPr id="0" name=""/>
        <dsp:cNvSpPr/>
      </dsp:nvSpPr>
      <dsp:spPr>
        <a:xfrm>
          <a:off x="1028415" y="1207611"/>
          <a:ext cx="1581363" cy="1581363"/>
        </a:xfrm>
        <a:prstGeom prst="ellipse">
          <a:avLst/>
        </a:prstGeom>
        <a:solidFill>
          <a:srgbClr val="1AAEEF">
            <a:alpha val="1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260000" y="1439196"/>
        <a:ext cx="1118193" cy="1118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57C6-A9E4-804B-A9AE-82F18F89C80A}" type="datetimeFigureOut">
              <a:rPr lang="en-US" smtClean="0"/>
              <a:pPr/>
              <a:t>10/17/12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9C205-37DA-5E46-BC5A-7C6C42F62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1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95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solidFill>
                <a:srgbClr val="000000"/>
              </a:solidFill>
              <a:latin typeface="L Avenir Light" charset="0"/>
              <a:ea typeface="L Avenir Light" charset="0"/>
              <a:cs typeface="L Avenir Light" charset="0"/>
              <a:sym typeface="L Avenir Ligh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rgbClr val="000000"/>
              </a:solidFill>
              <a:latin typeface="L Avenir Light" charset="0"/>
              <a:ea typeface="L Avenir Light" charset="0"/>
              <a:cs typeface="L Avenir Light" charset="0"/>
              <a:sym typeface="L Avenir Ligh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solidFill>
                <a:srgbClr val="001F67"/>
              </a:solidFill>
              <a:latin typeface="L Avenir Light" charset="0"/>
              <a:ea typeface="L Avenir Light" charset="0"/>
              <a:cs typeface="L Avenir Light" charset="0"/>
              <a:sym typeface="L Avenir Ligh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6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6" name="Picture 5" descr="vook_logo_3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39150" y="6492875"/>
            <a:ext cx="247650" cy="228600"/>
          </a:xfrm>
          <a:ln/>
        </p:spPr>
        <p:txBody>
          <a:bodyPr/>
          <a:lstStyle>
            <a:lvl1pPr>
              <a:defRPr/>
            </a:lvl1pPr>
          </a:lstStyle>
          <a:p>
            <a:fld id="{3F8F4480-9871-EB4E-9615-36602E8361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E80A-B050-3742-BD90-EFA4ACB178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5"/>
            <a:ext cx="1943100" cy="350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5"/>
            <a:ext cx="5676900" cy="350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93E34-DB53-674E-BE78-A532227341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6" name="Picture 5" descr="vook_logo_3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39150" y="6492875"/>
            <a:ext cx="247650" cy="228600"/>
          </a:xfrm>
          <a:ln/>
        </p:spPr>
        <p:txBody>
          <a:bodyPr/>
          <a:lstStyle>
            <a:lvl1pPr>
              <a:defRPr/>
            </a:lvl1pPr>
          </a:lstStyle>
          <a:p>
            <a:fld id="{3F8F4480-9871-EB4E-9615-36602E8361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42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4E904-85B4-8B43-9993-4B06AD7CC23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5F328-E8DA-C044-88EF-C6709B63A1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21BD6-BCD4-7A43-AF75-91C2EBA118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3726A-2201-9042-A24A-F009CC52FA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25273-292A-EE4D-BF8F-7B8F667A87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555B2-B0B9-984B-9836-75ECA64622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BCCB4-1170-A34B-80C9-2F395AFC05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F4480-9871-EB4E-9615-36602E8361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E7F8E-08E5-244B-967F-2B1C8E2FC7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 Avenir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1E83C-6652-474A-9741-23BC25E74A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99EF2-8588-BB42-955A-06279FC9C6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4715B-C221-8E4D-8ACF-35AB07D2D7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733AA-DCB5-BF41-B61B-102208E2FE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79C38-1D98-194C-AA27-E16FBDA4BD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60131-F150-A84E-8D68-8E9A1AE61F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DA4A0-7512-F94A-BCB1-6ECE0CAC40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31684-CE82-B74A-95E8-B5411448E7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97885-19E8-454B-93AA-E1406B6354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26A1D-32ED-8C4B-9CE2-0601F66934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4CED-A423-BA4F-80EB-721FCBE7E0C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4" name="Picture 3" descr="vook_logo_3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965D7-4F11-C64A-932F-49A70FAF340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7" name="Picture 6" descr="vook_logo_3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0D23D-70C7-6A49-9475-DC0631B3FA9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7" name="Picture 6" descr="vook_logo_3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C2600-EFE7-9B44-9A00-225A0B4DBA7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6" name="Picture 5" descr="vook_logo_3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2B5CB-2E79-DD4E-8AA8-D84C4A16DD2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6" name="Picture 5" descr="vook_logo_3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6" name="Picture 5" descr="vook_logo_3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39150" y="6492875"/>
            <a:ext cx="247650" cy="228600"/>
          </a:xfrm>
          <a:ln/>
        </p:spPr>
        <p:txBody>
          <a:bodyPr/>
          <a:lstStyle>
            <a:lvl1pPr>
              <a:defRPr/>
            </a:lvl1pPr>
          </a:lstStyle>
          <a:p>
            <a:fld id="{3F8F4480-9871-EB4E-9615-36602E8361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37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F9EF3-B264-FE4E-92BC-BFC48BFF5C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19337-712A-EB44-8A25-F44BA468B0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75BED-9D6F-6340-940C-B04118093E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grayscl/>
            <a:alphaModFix amt="25000"/>
          </a:blip>
          <a:srcRect l="42" r="7327"/>
          <a:stretch/>
        </p:blipFill>
        <p:spPr>
          <a:xfrm>
            <a:off x="-54864" y="228600"/>
            <a:ext cx="9253728" cy="6667500"/>
          </a:xfrm>
          <a:prstGeom prst="rect">
            <a:avLst/>
          </a:prstGeom>
          <a:effectLst/>
        </p:spPr>
      </p:pic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5C65D-D4E0-6845-9251-1B13C1382B9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4" name="Picture 3" descr="vook_logo_3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ED397-ED22-6C48-9DB9-88A2AD5963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 Avenir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D11C6-31AD-2642-B611-788F8D95D2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DFDF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 Avenir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 Avenir Light" charset="0"/>
              </a:rPr>
              <a:t>Click to edit Master text styles</a:t>
            </a:r>
          </a:p>
          <a:p>
            <a:pPr lvl="1"/>
            <a:r>
              <a:rPr lang="en-US">
                <a:sym typeface="L Avenir Light" charset="0"/>
              </a:rPr>
              <a:t>Second level</a:t>
            </a:r>
          </a:p>
          <a:p>
            <a:pPr lvl="2"/>
            <a:r>
              <a:rPr lang="en-US">
                <a:sym typeface="L Avenir Light" charset="0"/>
              </a:rPr>
              <a:t>Third level</a:t>
            </a:r>
          </a:p>
          <a:p>
            <a:pPr lvl="3"/>
            <a:r>
              <a:rPr lang="en-US">
                <a:sym typeface="L Avenir Light" charset="0"/>
              </a:rPr>
              <a:t>Fourth level</a:t>
            </a:r>
          </a:p>
          <a:p>
            <a:pPr lvl="4"/>
            <a:r>
              <a:rPr lang="en-US">
                <a:sym typeface="L Avenir Light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39150" y="6492875"/>
            <a:ext cx="2476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L Avenir Light" charset="0"/>
                <a:ea typeface="L Avenir Light" charset="0"/>
                <a:cs typeface="L Avenir Light" charset="0"/>
                <a:sym typeface="L Avenir Light" charset="0"/>
              </a:defRPr>
            </a:lvl1pPr>
          </a:lstStyle>
          <a:p>
            <a:fld id="{7B807A09-BC63-AA40-87BE-CB938892210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 Avenir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L Avenir Light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L Avenir Light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L Avenir Light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 Avenir Light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 Avenir Light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 Avenir Light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 Avenir Light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 Avenir Light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 Avenir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DFDF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 Avenir Ligh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 Avenir Light" charset="0"/>
              </a:rPr>
              <a:t>Click to edit Master text styles</a:t>
            </a:r>
          </a:p>
          <a:p>
            <a:pPr lvl="1"/>
            <a:r>
              <a:rPr lang="en-US">
                <a:sym typeface="L Avenir Light" charset="0"/>
              </a:rPr>
              <a:t>Second level</a:t>
            </a:r>
          </a:p>
          <a:p>
            <a:pPr lvl="2"/>
            <a:r>
              <a:rPr lang="en-US">
                <a:sym typeface="L Avenir Light" charset="0"/>
              </a:rPr>
              <a:t>Third level</a:t>
            </a:r>
          </a:p>
          <a:p>
            <a:pPr lvl="3"/>
            <a:r>
              <a:rPr lang="en-US">
                <a:sym typeface="L Avenir Light" charset="0"/>
              </a:rPr>
              <a:t>Fourth level</a:t>
            </a:r>
          </a:p>
          <a:p>
            <a:pPr lvl="4"/>
            <a:r>
              <a:rPr lang="en-US">
                <a:sym typeface="L Avenir Light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39150" y="6492875"/>
            <a:ext cx="2476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L Avenir Light" charset="0"/>
                <a:ea typeface="L Avenir Light" charset="0"/>
                <a:cs typeface="L Avenir Light" charset="0"/>
                <a:sym typeface="L Avenir Light" charset="0"/>
              </a:defRPr>
            </a:lvl1pPr>
          </a:lstStyle>
          <a:p>
            <a:fld id="{1F548C53-D7F2-B541-A4E6-26E3D340930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 Avenir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 Avenir Light" charset="0"/>
          <a:ea typeface="ヒラギノ角ゴ ProN W3" charset="-128"/>
          <a:cs typeface="ヒラギノ角ゴ ProN W3" charset="-128"/>
          <a:sym typeface="L Avenir Light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 Avenir Light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 Avenir Light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 Avenir Light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 Avenir Light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 Avenir Light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 Avenir Light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 Avenir Light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 Avenir Light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 Avenir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DFDF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C613713B-BEB5-484D-ACCD-EA8B0F11211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-128"/>
          <a:cs typeface="ヒラギノ角ゴ ProN W3" charset="-128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-128"/>
          <a:cs typeface="ヒラギノ角ゴ ProN W3" charset="-128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-128"/>
          <a:cs typeface="ヒラギノ角ゴ ProN W3" charset="-128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-128"/>
          <a:cs typeface="ヒラギノ角ゴ ProN W3" charset="-128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-128"/>
          <a:cs typeface="ヒラギノ角ゴ ProN W3" charset="-128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-128"/>
          <a:cs typeface="ヒラギノ角ゴ ProN W3" charset="-128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-128"/>
          <a:cs typeface="ヒラギノ角ゴ ProN W3" charset="-128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-128"/>
          <a:cs typeface="ヒラギノ角ゴ ProN W3" charset="-128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png"/><Relationship Id="rId9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33" Type="http://schemas.openxmlformats.org/officeDocument/2006/relationships/image" Target="../media/image43.png"/><Relationship Id="rId34" Type="http://schemas.openxmlformats.org/officeDocument/2006/relationships/image" Target="../media/image44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tiff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jp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5400" y="0"/>
            <a:ext cx="9144000" cy="368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588" y="6537325"/>
            <a:ext cx="9144000" cy="3698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015894"/>
            <a:ext cx="9144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5000" b="1" dirty="0" smtClean="0">
                <a:solidFill>
                  <a:srgbClr val="1AAEEF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eBooks </a:t>
            </a:r>
            <a:r>
              <a:rPr lang="en-US" sz="5000" b="1" dirty="0">
                <a:solidFill>
                  <a:srgbClr val="1AAEEF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f</a:t>
            </a:r>
            <a:r>
              <a:rPr lang="en-US" sz="5000" b="1" dirty="0" smtClean="0">
                <a:solidFill>
                  <a:srgbClr val="1AAEEF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or Everyone</a:t>
            </a:r>
            <a:endParaRPr lang="en-US" sz="5000" b="1" dirty="0" smtClean="0">
              <a:solidFill>
                <a:srgbClr val="1AAEEF"/>
              </a:solidFill>
              <a:latin typeface="Helvetica"/>
              <a:ea typeface="Rockwell Std"/>
              <a:cs typeface="Rockwell Std"/>
              <a:sym typeface="Rockwel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2" name="Picture 1" descr="vook_logo_vector-3d_bi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79112"/>
            <a:ext cx="5486400" cy="37805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00800"/>
            <a:ext cx="91440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rPr>
              <a:t>Strictly Confidential. Copyright Vook, Inc. All Rights Reserved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46350" y="548759"/>
            <a:ext cx="8413418" cy="140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Sell Direct with HTML5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5338" y="1922076"/>
            <a:ext cx="8105946" cy="4503165"/>
            <a:chOff x="2092325" y="500063"/>
            <a:chExt cx="5637380" cy="3667411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025" y="638175"/>
              <a:ext cx="2830680" cy="34131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500063"/>
              <a:ext cx="2768600" cy="366741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4430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1273643" y="3098483"/>
            <a:ext cx="1194298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Three Case Studies</a:t>
            </a:r>
          </a:p>
          <a:p>
            <a:pPr lvl="0"/>
            <a:endParaRPr lang="en-US" sz="4400" b="1" kern="0" noProof="0" dirty="0" smtClean="0">
              <a:solidFill>
                <a:srgbClr val="1AAEEF"/>
              </a:solidFill>
              <a:latin typeface="Helvetica Neue"/>
              <a:ea typeface="Rockwell Std"/>
              <a:cs typeface="Helvetica Neue"/>
              <a:sym typeface="Rockwell" charset="0"/>
            </a:endParaRPr>
          </a:p>
        </p:txBody>
      </p:sp>
      <p:sp>
        <p:nvSpPr>
          <p:cNvPr id="14" name="Rectangle 17"/>
          <p:cNvSpPr>
            <a:spLocks/>
          </p:cNvSpPr>
          <p:nvPr/>
        </p:nvSpPr>
        <p:spPr bwMode="auto">
          <a:xfrm>
            <a:off x="3429000" y="3170915"/>
            <a:ext cx="2286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endParaRPr lang="en-US" sz="1800" b="1" dirty="0">
              <a:solidFill>
                <a:srgbClr val="009CEE"/>
              </a:solidFill>
              <a:effectLst/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19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1248243" y="672783"/>
            <a:ext cx="1194298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Case Study:</a:t>
            </a:r>
          </a:p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Wall Street Journal &amp; </a:t>
            </a:r>
            <a:r>
              <a:rPr lang="en-US" sz="4400" b="1" kern="0" dirty="0" err="1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Vook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sp>
        <p:nvSpPr>
          <p:cNvPr id="14" name="Rectangle 17"/>
          <p:cNvSpPr>
            <a:spLocks/>
          </p:cNvSpPr>
          <p:nvPr/>
        </p:nvSpPr>
        <p:spPr bwMode="auto">
          <a:xfrm>
            <a:off x="3429000" y="3170915"/>
            <a:ext cx="2286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endParaRPr lang="en-US" sz="1800" b="1" dirty="0">
              <a:solidFill>
                <a:srgbClr val="009CEE"/>
              </a:solidFill>
              <a:effectLst/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0422" y="3327400"/>
            <a:ext cx="3993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Content, talent and will on staff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422" y="3907367"/>
            <a:ext cx="4096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eBooks = the new blog software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0422" y="4487334"/>
            <a:ext cx="3534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Format outlasts news cycle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0422" y="5067300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Dedicated existing audience </a:t>
            </a:r>
            <a:endParaRPr lang="en-US" sz="2000" b="1" dirty="0">
              <a:solidFill>
                <a:srgbClr val="FF0080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4079" y="2859295"/>
            <a:ext cx="4788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New opportunity for long form stories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2" name="Picture 1" descr="WSJ-London-Gold-Ru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349500"/>
            <a:ext cx="243687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66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1248243" y="672783"/>
            <a:ext cx="1194298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Thought Leadership</a:t>
            </a:r>
            <a:r>
              <a:rPr lang="en-US" sz="4400" b="1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:</a:t>
            </a:r>
          </a:p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Google’s Zero Moment of Truth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sp>
        <p:nvSpPr>
          <p:cNvPr id="14" name="Rectangle 17"/>
          <p:cNvSpPr>
            <a:spLocks/>
          </p:cNvSpPr>
          <p:nvPr/>
        </p:nvSpPr>
        <p:spPr bwMode="auto">
          <a:xfrm>
            <a:off x="3429000" y="3170915"/>
            <a:ext cx="2286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endParaRPr lang="en-US" sz="1800" b="1" dirty="0">
              <a:solidFill>
                <a:srgbClr val="009CEE"/>
              </a:solidFill>
              <a:effectLst/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422" y="3327400"/>
            <a:ext cx="4775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Enhanced eBook with video and links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0422" y="3907367"/>
            <a:ext cx="3143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Web &amp; retail distribution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0422" y="4487334"/>
            <a:ext cx="21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Free price point 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422" y="5067300"/>
            <a:ext cx="523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Extensive press, blog &amp; conference spots</a:t>
            </a:r>
            <a:endParaRPr lang="en-US" sz="2000" b="1" dirty="0">
              <a:solidFill>
                <a:srgbClr val="FF0080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079" y="2859295"/>
            <a:ext cx="2743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200,000 + downloads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2" name="Picture 1" descr="google-zero-moment-of-trut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362200"/>
            <a:ext cx="2514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10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1248243" y="672783"/>
            <a:ext cx="1194298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Brand Development</a:t>
            </a:r>
            <a:r>
              <a:rPr lang="en-US" sz="4400" b="1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:</a:t>
            </a:r>
          </a:p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Ernst &amp; Young’s Global Banking</a:t>
            </a:r>
            <a:endParaRPr lang="en-US" sz="4400" b="1" kern="0" noProof="0" dirty="0" smtClean="0">
              <a:solidFill>
                <a:srgbClr val="1AAEEF"/>
              </a:solidFill>
              <a:latin typeface="Helvetica Neue"/>
              <a:ea typeface="Rockwell Std"/>
              <a:cs typeface="Helvetica Neue"/>
              <a:sym typeface="Rockwell" charset="0"/>
            </a:endParaRPr>
          </a:p>
        </p:txBody>
      </p:sp>
      <p:sp>
        <p:nvSpPr>
          <p:cNvPr id="14" name="Rectangle 17"/>
          <p:cNvSpPr>
            <a:spLocks/>
          </p:cNvSpPr>
          <p:nvPr/>
        </p:nvSpPr>
        <p:spPr bwMode="auto">
          <a:xfrm>
            <a:off x="3429000" y="3170915"/>
            <a:ext cx="2286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endParaRPr lang="en-US" sz="1800" b="1" dirty="0">
              <a:solidFill>
                <a:srgbClr val="009CEE"/>
              </a:solidFill>
              <a:effectLst/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7722" y="3479800"/>
            <a:ext cx="459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Produced their own Web experience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7722" y="4059767"/>
            <a:ext cx="4047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Audio elements add more value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722" y="4639734"/>
            <a:ext cx="3376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Reinforced brand position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7722" y="5219700"/>
            <a:ext cx="4076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Innovative but easily accessible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1379" y="3011695"/>
            <a:ext cx="336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Narrowly targeted content  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2" name="Picture 1" descr="iPad-book-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527299"/>
            <a:ext cx="2832100" cy="36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48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1273643" y="3098483"/>
            <a:ext cx="1194298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Three</a:t>
            </a:r>
            <a:r>
              <a:rPr lang="en-US" sz="4400" b="1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 Keys to eBook Success</a:t>
            </a:r>
          </a:p>
        </p:txBody>
      </p:sp>
      <p:sp>
        <p:nvSpPr>
          <p:cNvPr id="14" name="Rectangle 17"/>
          <p:cNvSpPr>
            <a:spLocks/>
          </p:cNvSpPr>
          <p:nvPr/>
        </p:nvSpPr>
        <p:spPr bwMode="auto">
          <a:xfrm>
            <a:off x="3429000" y="3170915"/>
            <a:ext cx="2286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endParaRPr lang="en-US" sz="1800" b="1" dirty="0">
              <a:solidFill>
                <a:srgbClr val="009CEE"/>
              </a:solidFill>
              <a:effectLst/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91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1248243" y="672783"/>
            <a:ext cx="1194298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Clear Branding &amp; Covers: </a:t>
            </a:r>
          </a:p>
          <a:p>
            <a:pPr lvl="0"/>
            <a:r>
              <a:rPr lang="en-US" sz="4400" b="1" kern="0" noProof="0" dirty="0" smtClean="0">
                <a:solidFill>
                  <a:srgbClr val="FF0000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Brief Histories &amp; </a:t>
            </a:r>
            <a:r>
              <a:rPr lang="en-US" sz="4400" b="1" kern="0" noProof="0" dirty="0" err="1" smtClean="0">
                <a:solidFill>
                  <a:srgbClr val="FF0000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Gaiam</a:t>
            </a:r>
            <a:endParaRPr lang="en-US" sz="4400" b="1" kern="0" noProof="0" dirty="0" smtClean="0">
              <a:solidFill>
                <a:srgbClr val="FF0000"/>
              </a:solidFill>
              <a:latin typeface="Helvetica Neue"/>
              <a:ea typeface="Rockwell Std"/>
              <a:cs typeface="Helvetica Neue"/>
              <a:sym typeface="Rockwell" charset="0"/>
            </a:endParaRPr>
          </a:p>
        </p:txBody>
      </p:sp>
      <p:sp>
        <p:nvSpPr>
          <p:cNvPr id="14" name="Rectangle 17"/>
          <p:cNvSpPr>
            <a:spLocks/>
          </p:cNvSpPr>
          <p:nvPr/>
        </p:nvSpPr>
        <p:spPr bwMode="auto">
          <a:xfrm>
            <a:off x="3429000" y="3170915"/>
            <a:ext cx="2286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endParaRPr lang="en-US" sz="1800" b="1" dirty="0">
              <a:solidFill>
                <a:srgbClr val="009CEE"/>
              </a:solidFill>
              <a:effectLst/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  <p:pic>
        <p:nvPicPr>
          <p:cNvPr id="4" name="Picture 3" descr="large_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53" y="2226566"/>
            <a:ext cx="2585002" cy="3877504"/>
          </a:xfrm>
          <a:prstGeom prst="rect">
            <a:avLst/>
          </a:prstGeom>
        </p:spPr>
      </p:pic>
      <p:pic>
        <p:nvPicPr>
          <p:cNvPr id="5" name="Picture 4" descr="large_cover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83" y="2226568"/>
            <a:ext cx="2585001" cy="38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9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5400" y="0"/>
            <a:ext cx="9144000" cy="368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530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6537325"/>
            <a:ext cx="9144000" cy="3698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149350" y="6457890"/>
            <a:ext cx="6845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Confidential</a:t>
            </a:r>
            <a:endParaRPr lang="en-US" sz="1050" b="1" dirty="0" smtClean="0">
              <a:solidFill>
                <a:schemeClr val="tx1"/>
              </a:solidFill>
              <a:latin typeface="Rockwell Std"/>
              <a:ea typeface="Rockwell Std"/>
              <a:cs typeface="Rockwell Std"/>
              <a:sym typeface="Rockwell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969122" y="239304"/>
            <a:ext cx="717233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b="1" kern="0" dirty="0" smtClean="0">
                <a:solidFill>
                  <a:srgbClr val="1AAEEF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Direct Sales: </a:t>
            </a:r>
            <a:r>
              <a:rPr lang="en-US" sz="4400" b="1" dirty="0" err="1" smtClean="0">
                <a:solidFill>
                  <a:srgbClr val="FF0080"/>
                </a:solidFill>
                <a:latin typeface="Rockwell Std"/>
                <a:ea typeface="Lucida Grande" charset="0"/>
                <a:cs typeface="Lucida Grande" charset="0"/>
                <a:sym typeface="Rockwell" charset="0"/>
              </a:rPr>
              <a:t>Vook</a:t>
            </a:r>
            <a:r>
              <a:rPr lang="en-US" sz="4400" b="1" dirty="0" smtClean="0">
                <a:solidFill>
                  <a:srgbClr val="FF0080"/>
                </a:solidFill>
                <a:latin typeface="Rockwell Std"/>
                <a:ea typeface="Lucida Grande" charset="0"/>
                <a:cs typeface="Lucida Grande" charset="0"/>
                <a:sym typeface="Rockwell" charset="0"/>
              </a:rPr>
              <a:t> Store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Rockwell Std"/>
              <a:ea typeface="ヒラギノ明朝 ProN W6" charset="-128"/>
              <a:cs typeface="ヒラギノ明朝 ProN W6" charset="-128"/>
              <a:sym typeface="Rockwel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8" name="Picture 7" descr="vook_logo_3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  <p:pic>
        <p:nvPicPr>
          <p:cNvPr id="3" name="Picture 2" descr="Screen Shot 2012-10-15 at 5.06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3" y="1235970"/>
            <a:ext cx="7050385" cy="486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2228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F4480-9871-EB4E-9615-36602E8361A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8614" y="322862"/>
            <a:ext cx="721640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b="1" kern="0" dirty="0" smtClean="0">
                <a:solidFill>
                  <a:srgbClr val="1AAEEF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Reporting &amp; Metrics: </a:t>
            </a:r>
            <a:r>
              <a:rPr lang="en-US" sz="4400" b="1" dirty="0" smtClean="0">
                <a:solidFill>
                  <a:srgbClr val="FF0080"/>
                </a:solidFill>
                <a:latin typeface="Rockwell Std"/>
                <a:ea typeface="Lucida Grande" charset="0"/>
                <a:cs typeface="Lucida Grande" charset="0"/>
                <a:sym typeface="Rockwell" charset="0"/>
              </a:rPr>
              <a:t>Analytics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Rockwell Std"/>
              <a:ea typeface="ヒラギノ明朝 ProN W6" charset="-128"/>
              <a:cs typeface="ヒラギノ明朝 ProN W6" charset="-128"/>
              <a:sym typeface="Rockwell" charset="0"/>
            </a:endParaRPr>
          </a:p>
        </p:txBody>
      </p:sp>
      <p:pic>
        <p:nvPicPr>
          <p:cNvPr id="2" name="Picture 1" descr="Screen Shot 2012-02-03 at 3.1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5" y="1603983"/>
            <a:ext cx="7535759" cy="4800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7" name="Picture 6" descr="vook_logo_3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8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F4480-9871-EB4E-9615-36602E8361A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889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b="1" kern="0" dirty="0" smtClean="0">
                <a:solidFill>
                  <a:srgbClr val="1AAEEF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Scale Quality: </a:t>
            </a:r>
            <a:r>
              <a:rPr lang="en-US" sz="4400" b="1" dirty="0" smtClean="0">
                <a:solidFill>
                  <a:srgbClr val="FF0080"/>
                </a:solidFill>
                <a:latin typeface="Rockwell Std"/>
                <a:ea typeface="Lucida Grande" charset="0"/>
                <a:cs typeface="Lucida Grande" charset="0"/>
                <a:sym typeface="Rockwell" charset="0"/>
              </a:rPr>
              <a:t>Catalogs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Rockwell Std"/>
              <a:ea typeface="ヒラギノ明朝 ProN W6" charset="-128"/>
              <a:cs typeface="ヒラギノ明朝 ProN W6" charset="-128"/>
              <a:sym typeface="Rockwell" charset="0"/>
            </a:endParaRPr>
          </a:p>
        </p:txBody>
      </p:sp>
      <p:pic>
        <p:nvPicPr>
          <p:cNvPr id="2" name="Picture 1" descr="Screen Shot 2012-02-03 at 3.0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54469"/>
            <a:ext cx="7912100" cy="5549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7" name="Picture 6" descr="vook_logo_3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73"/>
            <a:ext cx="7366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16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1498600"/>
            <a:ext cx="8375570" cy="3898900"/>
            <a:chOff x="76200" y="2425700"/>
            <a:chExt cx="8375570" cy="3898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2425700"/>
              <a:ext cx="3810000" cy="3898900"/>
            </a:xfrm>
            <a:prstGeom prst="rect">
              <a:avLst/>
            </a:prstGeom>
          </p:spPr>
        </p:pic>
        <p:pic>
          <p:nvPicPr>
            <p:cNvPr id="7" name="Picture 6" descr="ibook-jfk.png"/>
            <p:cNvPicPr>
              <a:picLocks noChangeAspect="1"/>
            </p:cNvPicPr>
            <p:nvPr/>
          </p:nvPicPr>
          <p:blipFill>
            <a:blip r:embed="rId4"/>
            <a:srcRect b="2762"/>
            <a:stretch>
              <a:fillRect/>
            </a:stretch>
          </p:blipFill>
          <p:spPr>
            <a:xfrm>
              <a:off x="6045200" y="2489200"/>
              <a:ext cx="2406570" cy="3060700"/>
            </a:xfrm>
            <a:prstGeom prst="rect">
              <a:avLst/>
            </a:prstGeom>
            <a:effectLst>
              <a:reflection stA="20000" endPos="10000" dir="5400000" sy="-100000" algn="bl" rotWithShape="0"/>
            </a:effectLst>
          </p:spPr>
        </p:pic>
        <p:pic>
          <p:nvPicPr>
            <p:cNvPr id="12" name="Picture 11" descr="vook_logo_vector-3d_b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900" y="3434055"/>
              <a:ext cx="1600200" cy="1102658"/>
            </a:xfrm>
            <a:prstGeom prst="rect">
              <a:avLst/>
            </a:prstGeom>
          </p:spPr>
        </p:pic>
      </p:grp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457200"/>
            <a:ext cx="91440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What is Vook?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41660"/>
            <a:ext cx="9144000" cy="1477328"/>
          </a:xfrm>
          <a:prstGeom prst="rect">
            <a:avLst/>
          </a:prstGeom>
        </p:spPr>
        <p:txBody>
          <a:bodyPr wrap="square" lIns="457200" tIns="0" rIns="457200" bIns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Vook is a cloud-based technology platform that enables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fast and efficient ePublishing, eDistribution and eMarketing of books, blogs, videos and other content through major marketplaces and directly to consumers</a:t>
            </a:r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43899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5400" y="0"/>
            <a:ext cx="9144000" cy="368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6537325"/>
            <a:ext cx="9144000" cy="3698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7411" name="Oval 3"/>
          <p:cNvSpPr>
            <a:spLocks/>
          </p:cNvSpPr>
          <p:nvPr/>
        </p:nvSpPr>
        <p:spPr bwMode="auto">
          <a:xfrm>
            <a:off x="660400" y="3263900"/>
            <a:ext cx="1041400" cy="1041400"/>
          </a:xfrm>
          <a:prstGeom prst="ellipse">
            <a:avLst/>
          </a:prstGeom>
          <a:solidFill>
            <a:srgbClr val="009CEE">
              <a:alpha val="50000"/>
            </a:srgbClr>
          </a:solidFill>
          <a:ln w="9525" cap="flat">
            <a:noFill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12" name="Oval 4"/>
          <p:cNvSpPr>
            <a:spLocks/>
          </p:cNvSpPr>
          <p:nvPr/>
        </p:nvSpPr>
        <p:spPr bwMode="auto">
          <a:xfrm>
            <a:off x="6070600" y="3263900"/>
            <a:ext cx="1041400" cy="1041400"/>
          </a:xfrm>
          <a:prstGeom prst="ellipse">
            <a:avLst/>
          </a:prstGeom>
          <a:solidFill>
            <a:srgbClr val="009CEE">
              <a:alpha val="50000"/>
            </a:srgbClr>
          </a:solidFill>
          <a:ln w="9525" cap="flat">
            <a:noFill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13" name="Oval 5"/>
          <p:cNvSpPr>
            <a:spLocks/>
          </p:cNvSpPr>
          <p:nvPr/>
        </p:nvSpPr>
        <p:spPr bwMode="auto">
          <a:xfrm>
            <a:off x="3848100" y="3263900"/>
            <a:ext cx="1041400" cy="1041400"/>
          </a:xfrm>
          <a:prstGeom prst="ellipse">
            <a:avLst/>
          </a:prstGeom>
          <a:solidFill>
            <a:srgbClr val="009CEE">
              <a:alpha val="50000"/>
            </a:srgbClr>
          </a:solidFill>
          <a:ln w="9525" cap="flat">
            <a:noFill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14" name="Oval 6"/>
          <p:cNvSpPr>
            <a:spLocks/>
          </p:cNvSpPr>
          <p:nvPr/>
        </p:nvSpPr>
        <p:spPr bwMode="auto">
          <a:xfrm>
            <a:off x="6096000" y="5041900"/>
            <a:ext cx="1041400" cy="1041400"/>
          </a:xfrm>
          <a:prstGeom prst="ellipse">
            <a:avLst/>
          </a:prstGeom>
          <a:solidFill>
            <a:srgbClr val="009CEE">
              <a:alpha val="50000"/>
            </a:srgbClr>
          </a:solidFill>
          <a:ln w="9525" cap="flat">
            <a:noFill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15" name="Oval 7"/>
          <p:cNvSpPr>
            <a:spLocks/>
          </p:cNvSpPr>
          <p:nvPr/>
        </p:nvSpPr>
        <p:spPr bwMode="auto">
          <a:xfrm>
            <a:off x="647700" y="1460500"/>
            <a:ext cx="1041400" cy="1041400"/>
          </a:xfrm>
          <a:prstGeom prst="ellipse">
            <a:avLst/>
          </a:prstGeom>
          <a:solidFill>
            <a:srgbClr val="009CEE">
              <a:alpha val="50000"/>
            </a:srgbClr>
          </a:solidFill>
          <a:ln w="9525" cap="flat">
            <a:noFill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10" name="Rectangle 9"/>
          <p:cNvSpPr>
            <a:spLocks/>
          </p:cNvSpPr>
          <p:nvPr/>
        </p:nvSpPr>
        <p:spPr bwMode="auto">
          <a:xfrm>
            <a:off x="965200" y="1077913"/>
            <a:ext cx="3048000" cy="28590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endParaRPr lang="en-US" sz="1800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7100" b="1" dirty="0" smtClean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3.1</a:t>
            </a:r>
            <a:r>
              <a:rPr lang="en-US" sz="3600" b="1" dirty="0" smtClean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million</a:t>
            </a:r>
            <a:endParaRPr lang="en-US" sz="1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2400" dirty="0">
                <a:solidFill>
                  <a:srgbClr val="595959"/>
                </a:solidFill>
                <a:latin typeface="L Avenir Light" charset="0"/>
                <a:ea typeface="Lucida Grande" charset="0"/>
                <a:cs typeface="Lucida Grande" charset="0"/>
                <a:sym typeface="L Avenir Light" charset="0"/>
              </a:rPr>
              <a:t>	</a:t>
            </a:r>
            <a:endParaRPr lang="en-US" sz="1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endParaRPr lang="en-US" sz="2400" dirty="0">
              <a:solidFill>
                <a:srgbClr val="595959"/>
              </a:solidFill>
              <a:latin typeface="L Avenir Light" charset="0"/>
              <a:ea typeface="Lucida Grande" charset="0"/>
              <a:cs typeface="Lucida Grande" charset="0"/>
              <a:sym typeface="L Avenir Light" charset="0"/>
            </a:endParaRPr>
          </a:p>
          <a:p>
            <a:pPr algn="l"/>
            <a:r>
              <a:rPr lang="en-US" sz="2400" dirty="0">
                <a:solidFill>
                  <a:srgbClr val="595959"/>
                </a:solidFill>
                <a:latin typeface="L Avenir Light" charset="0"/>
                <a:ea typeface="L Avenir Light" charset="0"/>
                <a:cs typeface="L Avenir Light" charset="0"/>
                <a:sym typeface="L Avenir Light" charset="0"/>
              </a:rPr>
              <a:t>   </a:t>
            </a:r>
          </a:p>
        </p:txBody>
      </p:sp>
      <p:sp>
        <p:nvSpPr>
          <p:cNvPr id="51211" name="Rectangle 10"/>
          <p:cNvSpPr>
            <a:spLocks/>
          </p:cNvSpPr>
          <p:nvPr/>
        </p:nvSpPr>
        <p:spPr bwMode="auto">
          <a:xfrm>
            <a:off x="1016000" y="2717800"/>
            <a:ext cx="2451100" cy="2336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5400" b="1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 </a:t>
            </a:r>
            <a:endParaRPr lang="en-US" sz="1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3600" b="1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10,000</a:t>
            </a:r>
            <a:endParaRPr lang="en-US" sz="1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2400" dirty="0">
                <a:solidFill>
                  <a:srgbClr val="595959"/>
                </a:solidFill>
                <a:latin typeface="L Avenir Light" charset="0"/>
                <a:ea typeface="Lucida Grande" charset="0"/>
                <a:cs typeface="Lucida Grande" charset="0"/>
                <a:sym typeface="L Avenir Light" charset="0"/>
              </a:rPr>
              <a:t>	</a:t>
            </a:r>
            <a:endParaRPr lang="en-US" sz="1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endParaRPr lang="en-US" sz="2400" dirty="0">
              <a:solidFill>
                <a:srgbClr val="595959"/>
              </a:solidFill>
              <a:latin typeface="L Avenir Light" charset="0"/>
              <a:ea typeface="Lucida Grande" charset="0"/>
              <a:cs typeface="Lucida Grande" charset="0"/>
              <a:sym typeface="L Avenir Light" charset="0"/>
            </a:endParaRPr>
          </a:p>
          <a:p>
            <a:pPr algn="l"/>
            <a:r>
              <a:rPr lang="en-US" sz="2400" dirty="0">
                <a:solidFill>
                  <a:srgbClr val="595959"/>
                </a:solidFill>
                <a:latin typeface="L Avenir Light" charset="0"/>
                <a:ea typeface="L Avenir Light" charset="0"/>
                <a:cs typeface="L Avenir Light" charset="0"/>
                <a:sym typeface="L Avenir Light" charset="0"/>
              </a:rPr>
              <a:t>   </a:t>
            </a:r>
          </a:p>
        </p:txBody>
      </p:sp>
      <p:sp>
        <p:nvSpPr>
          <p:cNvPr id="51212" name="Rectangle 11"/>
          <p:cNvSpPr>
            <a:spLocks/>
          </p:cNvSpPr>
          <p:nvPr/>
        </p:nvSpPr>
        <p:spPr bwMode="auto">
          <a:xfrm>
            <a:off x="4241800" y="2717800"/>
            <a:ext cx="2451100" cy="2336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5400" b="1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3600" b="1" dirty="0" smtClean="0">
                <a:solidFill>
                  <a:srgbClr val="FF0080"/>
                </a:solidFill>
                <a:latin typeface="Rockwell Std"/>
                <a:ea typeface="Lucida Grande" charset="0"/>
                <a:cs typeface="Lucida Grande" charset="0"/>
                <a:sym typeface="Rockwell" charset="0"/>
              </a:rPr>
              <a:t>2,762</a:t>
            </a:r>
            <a:endParaRPr lang="en-US" sz="1800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2400" dirty="0">
                <a:solidFill>
                  <a:srgbClr val="595959"/>
                </a:solidFill>
                <a:latin typeface="L Avenir Light" charset="0"/>
                <a:ea typeface="Lucida Grande" charset="0"/>
                <a:cs typeface="Lucida Grande" charset="0"/>
                <a:sym typeface="L Avenir Light" charset="0"/>
              </a:rPr>
              <a:t>	</a:t>
            </a:r>
            <a:endParaRPr lang="en-US" sz="1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endParaRPr lang="en-US" sz="2400" dirty="0">
              <a:solidFill>
                <a:srgbClr val="595959"/>
              </a:solidFill>
              <a:latin typeface="L Avenir Light" charset="0"/>
              <a:ea typeface="Lucida Grande" charset="0"/>
              <a:cs typeface="Lucida Grande" charset="0"/>
              <a:sym typeface="L Avenir Light" charset="0"/>
            </a:endParaRPr>
          </a:p>
          <a:p>
            <a:pPr algn="l"/>
            <a:r>
              <a:rPr lang="en-US" sz="2400" dirty="0">
                <a:solidFill>
                  <a:srgbClr val="595959"/>
                </a:solidFill>
                <a:latin typeface="L Avenir Light" charset="0"/>
                <a:ea typeface="L Avenir Light" charset="0"/>
                <a:cs typeface="L Avenir Light" charset="0"/>
                <a:sym typeface="L Avenir Light" charset="0"/>
              </a:rPr>
              <a:t>   </a:t>
            </a:r>
          </a:p>
        </p:txBody>
      </p:sp>
      <p:sp>
        <p:nvSpPr>
          <p:cNvPr id="51213" name="Rectangle 12"/>
          <p:cNvSpPr>
            <a:spLocks/>
          </p:cNvSpPr>
          <p:nvPr/>
        </p:nvSpPr>
        <p:spPr bwMode="auto">
          <a:xfrm>
            <a:off x="6400800" y="2713038"/>
            <a:ext cx="2451100" cy="2336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5400" b="1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 </a:t>
            </a:r>
            <a:endParaRPr lang="en-US" sz="1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3600" b="1" dirty="0" smtClean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100</a:t>
            </a:r>
            <a:endParaRPr lang="en-US" sz="1800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2400" dirty="0">
                <a:solidFill>
                  <a:srgbClr val="595959"/>
                </a:solidFill>
                <a:latin typeface="L Avenir Light" charset="0"/>
                <a:ea typeface="Lucida Grande" charset="0"/>
                <a:cs typeface="Lucida Grande" charset="0"/>
                <a:sym typeface="L Avenir Light" charset="0"/>
              </a:rPr>
              <a:t>	</a:t>
            </a:r>
            <a:endParaRPr lang="en-US" sz="1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endParaRPr lang="en-US" sz="2400" dirty="0">
              <a:solidFill>
                <a:srgbClr val="595959"/>
              </a:solidFill>
              <a:latin typeface="L Avenir Light" charset="0"/>
              <a:ea typeface="Lucida Grande" charset="0"/>
              <a:cs typeface="Lucida Grande" charset="0"/>
              <a:sym typeface="L Avenir Light" charset="0"/>
            </a:endParaRPr>
          </a:p>
          <a:p>
            <a:pPr algn="l"/>
            <a:r>
              <a:rPr lang="en-US" sz="2400" dirty="0">
                <a:solidFill>
                  <a:srgbClr val="595959"/>
                </a:solidFill>
                <a:latin typeface="L Avenir Light" charset="0"/>
                <a:ea typeface="L Avenir Light" charset="0"/>
                <a:cs typeface="L Avenir Light" charset="0"/>
                <a:sym typeface="L Avenir Light" charset="0"/>
              </a:rPr>
              <a:t>   </a:t>
            </a:r>
          </a:p>
        </p:txBody>
      </p:sp>
      <p:sp>
        <p:nvSpPr>
          <p:cNvPr id="51214" name="Rectangle 13"/>
          <p:cNvSpPr>
            <a:spLocks/>
          </p:cNvSpPr>
          <p:nvPr/>
        </p:nvSpPr>
        <p:spPr bwMode="auto">
          <a:xfrm>
            <a:off x="6375400" y="4114800"/>
            <a:ext cx="2451100" cy="2857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5400" b="1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 </a:t>
            </a:r>
            <a:endParaRPr lang="en-US" sz="1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7100" b="1" dirty="0" smtClean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1</a:t>
            </a:r>
            <a:r>
              <a:rPr lang="en-US" sz="3600" b="1" dirty="0" smtClean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day</a:t>
            </a:r>
            <a:endParaRPr lang="en-US" sz="1800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2400" dirty="0">
                <a:solidFill>
                  <a:srgbClr val="595959"/>
                </a:solidFill>
                <a:latin typeface="L Avenir Light" charset="0"/>
                <a:ea typeface="Lucida Grande" charset="0"/>
                <a:cs typeface="Lucida Grande" charset="0"/>
                <a:sym typeface="L Avenir Light" charset="0"/>
              </a:rPr>
              <a:t>	</a:t>
            </a:r>
            <a:endParaRPr lang="en-US" sz="1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endParaRPr lang="en-US" sz="2400" dirty="0">
              <a:solidFill>
                <a:srgbClr val="595959"/>
              </a:solidFill>
              <a:latin typeface="L Avenir Light" charset="0"/>
              <a:ea typeface="Lucida Grande" charset="0"/>
              <a:cs typeface="Lucida Grande" charset="0"/>
              <a:sym typeface="L Avenir Light" charset="0"/>
            </a:endParaRPr>
          </a:p>
          <a:p>
            <a:pPr algn="l"/>
            <a:r>
              <a:rPr lang="en-US" sz="2400" dirty="0">
                <a:solidFill>
                  <a:srgbClr val="595959"/>
                </a:solidFill>
                <a:latin typeface="L Avenir Light" charset="0"/>
                <a:ea typeface="L Avenir Light" charset="0"/>
                <a:cs typeface="L Avenir Light" charset="0"/>
                <a:sym typeface="L Avenir Light" charset="0"/>
              </a:rPr>
              <a:t>   </a:t>
            </a:r>
          </a:p>
        </p:txBody>
      </p:sp>
      <p:sp>
        <p:nvSpPr>
          <p:cNvPr id="51215" name="Rectangle 14"/>
          <p:cNvSpPr>
            <a:spLocks/>
          </p:cNvSpPr>
          <p:nvPr/>
        </p:nvSpPr>
        <p:spPr bwMode="auto">
          <a:xfrm>
            <a:off x="1046163" y="4279900"/>
            <a:ext cx="3136900" cy="406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2700" dirty="0"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     </a:t>
            </a:r>
            <a:r>
              <a:rPr lang="en-US" sz="2700" dirty="0" smtClean="0"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Market</a:t>
            </a:r>
            <a:r>
              <a:rPr lang="en-US" sz="2700" dirty="0"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-places</a:t>
            </a:r>
          </a:p>
        </p:txBody>
      </p:sp>
      <p:sp>
        <p:nvSpPr>
          <p:cNvPr id="51216" name="Rectangle 15"/>
          <p:cNvSpPr>
            <a:spLocks/>
          </p:cNvSpPr>
          <p:nvPr/>
        </p:nvSpPr>
        <p:spPr bwMode="auto">
          <a:xfrm>
            <a:off x="4703763" y="4279900"/>
            <a:ext cx="3136900" cy="406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2700" dirty="0" smtClean="0"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Titles</a:t>
            </a:r>
            <a:endParaRPr lang="en-US" sz="2700" dirty="0"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  <p:sp>
        <p:nvSpPr>
          <p:cNvPr id="51217" name="Rectangle 16"/>
          <p:cNvSpPr>
            <a:spLocks/>
          </p:cNvSpPr>
          <p:nvPr/>
        </p:nvSpPr>
        <p:spPr bwMode="auto">
          <a:xfrm>
            <a:off x="6951663" y="4267200"/>
            <a:ext cx="3136900" cy="419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Partners</a:t>
            </a:r>
            <a:r>
              <a:rPr lang="en-US" sz="2800" dirty="0" smtClean="0">
                <a:latin typeface="Avenir LT Std 65 Medium"/>
                <a:ea typeface="L Avenir Light" charset="0"/>
                <a:cs typeface="Avenir LT Std 65 Medium"/>
                <a:sym typeface="L Avenir Light" charset="0"/>
              </a:rPr>
              <a:t> </a:t>
            </a:r>
            <a:endParaRPr lang="en-US" sz="2800" dirty="0">
              <a:latin typeface="Avenir LT Std 65 Medium"/>
              <a:ea typeface="L Avenir Light" charset="0"/>
              <a:cs typeface="Avenir LT Std 65 Medium"/>
              <a:sym typeface="L Avenir Light" charset="0"/>
            </a:endParaRPr>
          </a:p>
        </p:txBody>
      </p:sp>
      <p:sp>
        <p:nvSpPr>
          <p:cNvPr id="51218" name="Rectangle 17"/>
          <p:cNvSpPr>
            <a:spLocks/>
          </p:cNvSpPr>
          <p:nvPr/>
        </p:nvSpPr>
        <p:spPr bwMode="auto">
          <a:xfrm>
            <a:off x="6989763" y="6045200"/>
            <a:ext cx="3136900" cy="419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To Build</a:t>
            </a:r>
            <a:endParaRPr lang="en-US" sz="2800" dirty="0"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  <p:sp>
        <p:nvSpPr>
          <p:cNvPr id="51219" name="Rectangle 18"/>
          <p:cNvSpPr>
            <a:spLocks/>
          </p:cNvSpPr>
          <p:nvPr/>
        </p:nvSpPr>
        <p:spPr bwMode="auto">
          <a:xfrm>
            <a:off x="1485900" y="2465388"/>
            <a:ext cx="2451100" cy="406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2700" dirty="0" smtClean="0"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Downloads</a:t>
            </a:r>
            <a:endParaRPr lang="en-US" sz="2700" dirty="0"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  <p:pic>
        <p:nvPicPr>
          <p:cNvPr id="5122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565400"/>
            <a:ext cx="304800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1221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8400" y="4368800"/>
            <a:ext cx="304800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1222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1763" y="6083300"/>
            <a:ext cx="50165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1223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9263" y="4324350"/>
            <a:ext cx="457200" cy="4127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1224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5900" y="4356100"/>
            <a:ext cx="304800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0" y="457200"/>
            <a:ext cx="91440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Battle Tested Platform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507" y="5732349"/>
            <a:ext cx="1071753" cy="3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71" name="Rectangle 22"/>
          <p:cNvSpPr>
            <a:spLocks/>
          </p:cNvSpPr>
          <p:nvPr/>
        </p:nvSpPr>
        <p:spPr bwMode="auto">
          <a:xfrm>
            <a:off x="741363" y="5292260"/>
            <a:ext cx="216024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Bloggers and Authors</a:t>
            </a:r>
          </a:p>
        </p:txBody>
      </p:sp>
      <p:sp>
        <p:nvSpPr>
          <p:cNvPr id="53273" name="Rectangle 24"/>
          <p:cNvSpPr>
            <a:spLocks/>
          </p:cNvSpPr>
          <p:nvPr/>
        </p:nvSpPr>
        <p:spPr bwMode="auto">
          <a:xfrm>
            <a:off x="5651311" y="5304960"/>
            <a:ext cx="1223392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Distributors</a:t>
            </a:r>
          </a:p>
        </p:txBody>
      </p:sp>
      <p:pic>
        <p:nvPicPr>
          <p:cNvPr id="33" name="Picture 32" descr="3amazon.png"/>
          <p:cNvPicPr>
            <a:picLocks noChangeAspect="1"/>
          </p:cNvPicPr>
          <p:nvPr/>
        </p:nvPicPr>
        <p:blipFill>
          <a:blip r:embed="rId4"/>
          <a:srcRect l="20774" t="35991" r="21995" b="37460"/>
          <a:stretch>
            <a:fillRect/>
          </a:stretch>
        </p:blipFill>
        <p:spPr>
          <a:xfrm>
            <a:off x="4390107" y="5812961"/>
            <a:ext cx="1153267" cy="410305"/>
          </a:xfrm>
          <a:prstGeom prst="rect">
            <a:avLst/>
          </a:prstGeom>
        </p:spPr>
      </p:pic>
      <p:pic>
        <p:nvPicPr>
          <p:cNvPr id="34" name="Picture 33" descr="3ap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288" y="5672850"/>
            <a:ext cx="896112" cy="896112"/>
          </a:xfrm>
          <a:prstGeom prst="rect">
            <a:avLst/>
          </a:prstGeom>
        </p:spPr>
      </p:pic>
      <p:pic>
        <p:nvPicPr>
          <p:cNvPr id="36" name="Picture 35" descr="3band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354" y="6308264"/>
            <a:ext cx="1295400" cy="431292"/>
          </a:xfrm>
          <a:prstGeom prst="rect">
            <a:avLst/>
          </a:prstGeom>
        </p:spPr>
      </p:pic>
      <p:pic>
        <p:nvPicPr>
          <p:cNvPr id="51" name="Picture 50" descr="godin-gar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50" y="5717710"/>
            <a:ext cx="1638300" cy="9779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96" y="5758646"/>
            <a:ext cx="980694" cy="44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98" y="6355540"/>
            <a:ext cx="1092454" cy="23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10" y="5681605"/>
            <a:ext cx="1056132" cy="45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52" y="6190444"/>
            <a:ext cx="65341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11" y="6247937"/>
            <a:ext cx="134874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5"/>
          <p:cNvSpPr txBox="1">
            <a:spLocks noChangeArrowheads="1"/>
          </p:cNvSpPr>
          <p:nvPr/>
        </p:nvSpPr>
        <p:spPr bwMode="auto">
          <a:xfrm>
            <a:off x="0" y="269610"/>
            <a:ext cx="9144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Great Partners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sp>
        <p:nvSpPr>
          <p:cNvPr id="53268" name="Rectangle 19"/>
          <p:cNvSpPr>
            <a:spLocks/>
          </p:cNvSpPr>
          <p:nvPr/>
        </p:nvSpPr>
        <p:spPr bwMode="auto">
          <a:xfrm>
            <a:off x="6455485" y="3844685"/>
            <a:ext cx="172194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u="sng" dirty="0" smtClean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Other  Industries</a:t>
            </a:r>
            <a:endParaRPr lang="en-US" sz="1600" b="1" u="sng" dirty="0">
              <a:solidFill>
                <a:srgbClr val="FF0080"/>
              </a:solidFill>
              <a:latin typeface="Rockwell Std"/>
              <a:ea typeface="Rockwell Std"/>
              <a:cs typeface="Rockwell Std"/>
              <a:sym typeface="Rockwell" charset="0"/>
            </a:endParaRPr>
          </a:p>
        </p:txBody>
      </p:sp>
      <p:sp>
        <p:nvSpPr>
          <p:cNvPr id="53270" name="Rectangle 21"/>
          <p:cNvSpPr>
            <a:spLocks/>
          </p:cNvSpPr>
          <p:nvPr/>
        </p:nvSpPr>
        <p:spPr bwMode="auto">
          <a:xfrm>
            <a:off x="3365500" y="3853496"/>
            <a:ext cx="237334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Technology Companies</a:t>
            </a:r>
          </a:p>
        </p:txBody>
      </p:sp>
      <p:sp>
        <p:nvSpPr>
          <p:cNvPr id="53272" name="Rectangle 23"/>
          <p:cNvSpPr>
            <a:spLocks/>
          </p:cNvSpPr>
          <p:nvPr/>
        </p:nvSpPr>
        <p:spPr bwMode="auto">
          <a:xfrm>
            <a:off x="796959" y="3853496"/>
            <a:ext cx="204793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Television </a:t>
            </a:r>
            <a:r>
              <a:rPr lang="en-US" sz="1600" b="1" u="sng" dirty="0" smtClean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Networks</a:t>
            </a:r>
            <a:endParaRPr lang="en-US" sz="1600" b="1" u="sng" dirty="0">
              <a:solidFill>
                <a:srgbClr val="FF0080"/>
              </a:solidFill>
              <a:latin typeface="Rockwell Std"/>
              <a:ea typeface="Rockwell Std"/>
              <a:cs typeface="Rockwell Std"/>
              <a:sym typeface="Rockwell" charset="0"/>
            </a:endParaRPr>
          </a:p>
        </p:txBody>
      </p:sp>
      <p:pic>
        <p:nvPicPr>
          <p:cNvPr id="32" name="Picture 36"/>
          <p:cNvPicPr>
            <a:picLocks noChangeAspect="1" noChangeArrowheads="1"/>
          </p:cNvPicPr>
          <p:nvPr/>
        </p:nvPicPr>
        <p:blipFill>
          <a:blip r:embed="rId13"/>
          <a:srcRect t="18033" b="18033"/>
          <a:stretch>
            <a:fillRect/>
          </a:stretch>
        </p:blipFill>
        <p:spPr bwMode="auto">
          <a:xfrm>
            <a:off x="7147325" y="4743014"/>
            <a:ext cx="1727200" cy="449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5" name="Picture 34" descr="3google.png"/>
          <p:cNvPicPr>
            <a:picLocks noChangeAspect="1"/>
          </p:cNvPicPr>
          <p:nvPr/>
        </p:nvPicPr>
        <p:blipFill>
          <a:blip r:embed="rId14"/>
          <a:srcRect t="26084" b="33683"/>
          <a:stretch>
            <a:fillRect/>
          </a:stretch>
        </p:blipFill>
        <p:spPr>
          <a:xfrm>
            <a:off x="3437613" y="4370570"/>
            <a:ext cx="2469649" cy="7620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9705" y="4377910"/>
            <a:ext cx="648929" cy="64892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655" y="4318518"/>
            <a:ext cx="806171" cy="728778"/>
          </a:xfrm>
          <a:prstGeom prst="rect">
            <a:avLst/>
          </a:prstGeom>
        </p:spPr>
      </p:pic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75" y="4423851"/>
            <a:ext cx="920115" cy="5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56" y="1068762"/>
            <a:ext cx="2199102" cy="80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 descr="Womans-Day-Logo.png"/>
          <p:cNvPicPr>
            <a:picLocks noChangeAspect="1"/>
          </p:cNvPicPr>
          <p:nvPr/>
        </p:nvPicPr>
        <p:blipFill>
          <a:blip r:embed="rId19"/>
          <a:srcRect t="13614" r="5430"/>
          <a:stretch>
            <a:fillRect/>
          </a:stretch>
        </p:blipFill>
        <p:spPr>
          <a:xfrm>
            <a:off x="6389084" y="3138011"/>
            <a:ext cx="1863630" cy="533400"/>
          </a:xfrm>
          <a:prstGeom prst="rect">
            <a:avLst/>
          </a:prstGeom>
          <a:effectLst/>
        </p:spPr>
      </p:pic>
      <p:sp>
        <p:nvSpPr>
          <p:cNvPr id="53265" name="Rectangle 16"/>
          <p:cNvSpPr>
            <a:spLocks/>
          </p:cNvSpPr>
          <p:nvPr/>
        </p:nvSpPr>
        <p:spPr bwMode="auto">
          <a:xfrm>
            <a:off x="946150" y="996080"/>
            <a:ext cx="174747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Major Publishers</a:t>
            </a:r>
          </a:p>
        </p:txBody>
      </p:sp>
      <p:sp>
        <p:nvSpPr>
          <p:cNvPr id="53266" name="Rectangle 17"/>
          <p:cNvSpPr>
            <a:spLocks/>
          </p:cNvSpPr>
          <p:nvPr/>
        </p:nvSpPr>
        <p:spPr bwMode="auto">
          <a:xfrm>
            <a:off x="3467100" y="996080"/>
            <a:ext cx="218569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u="sng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MidRange Publishers</a:t>
            </a:r>
          </a:p>
        </p:txBody>
      </p:sp>
      <p:sp>
        <p:nvSpPr>
          <p:cNvPr id="53267" name="Rectangle 18"/>
          <p:cNvSpPr>
            <a:spLocks/>
          </p:cNvSpPr>
          <p:nvPr/>
        </p:nvSpPr>
        <p:spPr bwMode="auto">
          <a:xfrm>
            <a:off x="6299619" y="996080"/>
            <a:ext cx="203433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News </a:t>
            </a:r>
            <a:r>
              <a:rPr lang="en-US" sz="1600" b="1" u="sng" dirty="0" smtClean="0">
                <a:solidFill>
                  <a:srgbClr val="FF0080"/>
                </a:solidFill>
                <a:latin typeface="Rockwell Std"/>
                <a:ea typeface="Rockwell Std"/>
                <a:cs typeface="Rockwell Std"/>
                <a:sym typeface="Rockwell" charset="0"/>
              </a:rPr>
              <a:t>Organizations</a:t>
            </a:r>
            <a:endParaRPr lang="en-US" sz="1600" b="1" u="sng" dirty="0">
              <a:solidFill>
                <a:srgbClr val="FF0080"/>
              </a:solidFill>
              <a:latin typeface="Rockwell Std"/>
              <a:ea typeface="Rockwell Std"/>
              <a:cs typeface="Rockwell Std"/>
              <a:sym typeface="Rockwell" charset="0"/>
            </a:endParaRPr>
          </a:p>
        </p:txBody>
      </p:sp>
      <p:pic>
        <p:nvPicPr>
          <p:cNvPr id="40" name="Picture 39" descr="Franklin_Covey_Logo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29062" y="2124109"/>
            <a:ext cx="2607958" cy="651990"/>
          </a:xfrm>
          <a:prstGeom prst="rect">
            <a:avLst/>
          </a:prstGeom>
        </p:spPr>
      </p:pic>
      <p:pic>
        <p:nvPicPr>
          <p:cNvPr id="42" name="Picture 41" descr="h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29200" y="1154144"/>
            <a:ext cx="878062" cy="1226047"/>
          </a:xfrm>
          <a:prstGeom prst="rect">
            <a:avLst/>
          </a:prstGeom>
        </p:spPr>
      </p:pic>
      <p:pic>
        <p:nvPicPr>
          <p:cNvPr id="43" name="Picture 42" descr="Screen shot 2011-09-06 at 3.51.00 PM.png"/>
          <p:cNvPicPr>
            <a:picLocks noChangeAspect="1"/>
          </p:cNvPicPr>
          <p:nvPr/>
        </p:nvPicPr>
        <p:blipFill>
          <a:blip r:embed="rId22"/>
          <a:srcRect t="10297" b="4630"/>
          <a:stretch>
            <a:fillRect/>
          </a:stretch>
        </p:blipFill>
        <p:spPr>
          <a:xfrm>
            <a:off x="812800" y="2273335"/>
            <a:ext cx="2108200" cy="292099"/>
          </a:xfrm>
          <a:prstGeom prst="rect">
            <a:avLst/>
          </a:prstGeom>
        </p:spPr>
      </p:pic>
      <p:pic>
        <p:nvPicPr>
          <p:cNvPr id="46" name="Picture 45" descr="HBR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26332" y="1392320"/>
            <a:ext cx="1686824" cy="657861"/>
          </a:xfrm>
          <a:prstGeom prst="rect">
            <a:avLst/>
          </a:prstGeom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7" y="1305800"/>
            <a:ext cx="2141455" cy="9295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3" y="2643087"/>
            <a:ext cx="2237355" cy="65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65" y="1634720"/>
            <a:ext cx="1876778" cy="5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62" y="2151522"/>
            <a:ext cx="1854996" cy="46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98" y="2785453"/>
            <a:ext cx="852807" cy="8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06" y="2750757"/>
            <a:ext cx="1960421" cy="8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75" y="2630959"/>
            <a:ext cx="1811287" cy="46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30" y="4702852"/>
            <a:ext cx="1186537" cy="48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93" y="4168119"/>
            <a:ext cx="2344578" cy="53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1" y="5796539"/>
            <a:ext cx="639012" cy="83629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3" y="5777551"/>
            <a:ext cx="644498" cy="86093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263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>
            <a:off x="900553" y="3376537"/>
            <a:ext cx="28067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9C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863600" y="3873500"/>
            <a:ext cx="2806700" cy="1714500"/>
            <a:chOff x="965200" y="4025900"/>
            <a:chExt cx="2806700" cy="171450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965200" y="5740400"/>
              <a:ext cx="28067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009C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965200" y="5168900"/>
              <a:ext cx="28067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009C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965200" y="4597400"/>
              <a:ext cx="28067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009C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965200" y="4025900"/>
              <a:ext cx="28067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009C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-118008" y="663030"/>
            <a:ext cx="9328848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Ride the Wave of eBook Growth   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pic>
        <p:nvPicPr>
          <p:cNvPr id="4" name="Picture 3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13000"/>
            <a:ext cx="2070100" cy="3314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7722" y="3632200"/>
            <a:ext cx="4614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80"/>
                </a:solidFill>
                <a:latin typeface="Helvetica"/>
                <a:cs typeface="Helvetica"/>
              </a:rPr>
              <a:t>20 million</a:t>
            </a:r>
            <a:r>
              <a:rPr lang="en-US" sz="2000" dirty="0">
                <a:solidFill>
                  <a:srgbClr val="FF0080"/>
                </a:solidFill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</a:rPr>
              <a:t>people read eBooks in </a:t>
            </a:r>
            <a:r>
              <a:rPr lang="en-US" sz="2000" dirty="0" smtClean="0">
                <a:latin typeface="Helvetica"/>
                <a:cs typeface="Helvetica"/>
              </a:rPr>
              <a:t>2011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7722" y="4212167"/>
            <a:ext cx="356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b="1" dirty="0">
                <a:solidFill>
                  <a:srgbClr val="FF0080"/>
                </a:solidFill>
                <a:latin typeface="Helvetica"/>
                <a:cs typeface="Helvetica"/>
              </a:rPr>
              <a:t>114 million</a:t>
            </a:r>
            <a:r>
              <a:rPr lang="en-US" sz="2000" dirty="0">
                <a:solidFill>
                  <a:srgbClr val="FF0080"/>
                </a:solidFill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</a:rPr>
              <a:t>units sold in 2010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7722" y="4792134"/>
            <a:ext cx="464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dirty="0">
                <a:latin typeface="Helvetica"/>
                <a:cs typeface="Helvetica"/>
              </a:rPr>
              <a:t>Kindle Singles sold over </a:t>
            </a:r>
            <a:r>
              <a:rPr lang="en-US" sz="2000" b="1" dirty="0">
                <a:solidFill>
                  <a:srgbClr val="FF0080"/>
                </a:solidFill>
                <a:latin typeface="Helvetica"/>
                <a:cs typeface="Helvetica"/>
              </a:rPr>
              <a:t>2 million </a:t>
            </a:r>
            <a:r>
              <a:rPr lang="en-US" sz="2000" dirty="0">
                <a:latin typeface="Helvetica"/>
                <a:cs typeface="Helvetica"/>
              </a:rPr>
              <a:t>units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7722" y="5372100"/>
            <a:ext cx="3947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</a:pPr>
            <a:r>
              <a:rPr lang="en-US" sz="2000" dirty="0">
                <a:latin typeface="Helvetica"/>
                <a:cs typeface="Helvetica"/>
              </a:rPr>
              <a:t>eBooks are a </a:t>
            </a:r>
            <a:r>
              <a:rPr lang="en-US" sz="2000" b="1" dirty="0">
                <a:solidFill>
                  <a:srgbClr val="FF0080"/>
                </a:solidFill>
                <a:latin typeface="Helvetica"/>
                <a:cs typeface="Helvetica"/>
              </a:rPr>
              <a:t>$6.5 billion </a:t>
            </a:r>
            <a:r>
              <a:rPr lang="en-US" sz="2000" dirty="0">
                <a:latin typeface="Helvetica"/>
                <a:cs typeface="Helvetica"/>
              </a:rPr>
              <a:t>market</a:t>
            </a:r>
            <a:endParaRPr lang="en-US" sz="2000" dirty="0">
              <a:solidFill>
                <a:srgbClr val="FF0080"/>
              </a:solidFill>
              <a:latin typeface="Helvetica"/>
              <a:cs typeface="Helvetica"/>
            </a:endParaRPr>
          </a:p>
          <a:p>
            <a:pPr indent="-320040" algn="l">
              <a:buSzPct val="100000"/>
              <a:buFont typeface="Wingdings" charset="2"/>
              <a:buChar char="§"/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1379" y="3164095"/>
            <a:ext cx="4879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80"/>
                </a:solidFill>
                <a:latin typeface="Helvetica"/>
                <a:cs typeface="Helvetica"/>
              </a:rPr>
              <a:t>43% of Americans have read an eBook 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7263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71" y="2333718"/>
            <a:ext cx="1626575" cy="22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-878111" y="573284"/>
            <a:ext cx="10933524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noProof="0" dirty="0" err="1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Monetiz</a:t>
            </a:r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e New and </a:t>
            </a:r>
          </a:p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Archival Content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4" y="2300848"/>
            <a:ext cx="1631987" cy="22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2" y="2538200"/>
            <a:ext cx="1278474" cy="1631256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-706311" y="4730376"/>
            <a:ext cx="5312655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u="sng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Archival Content</a:t>
            </a:r>
          </a:p>
          <a:p>
            <a:pPr lvl="0">
              <a:lnSpc>
                <a:spcPct val="50000"/>
              </a:lnSpc>
            </a:pPr>
            <a:endParaRPr lang="en-US" sz="1800" b="1" u="sng" kern="0" noProof="0" dirty="0" smtClean="0">
              <a:solidFill>
                <a:srgbClr val="1AAEEF"/>
              </a:solidFill>
              <a:latin typeface="Helvetica Neue"/>
              <a:ea typeface="Rockwell Std"/>
              <a:cs typeface="Helvetica Neue"/>
              <a:sym typeface="Rockwell" charset="0"/>
            </a:endParaRPr>
          </a:p>
          <a:p>
            <a:pPr lvl="0"/>
            <a:r>
              <a:rPr lang="en-US" sz="18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JFK </a:t>
            </a:r>
          </a:p>
          <a:p>
            <a:pPr lvl="0"/>
            <a:r>
              <a:rPr lang="en-US" sz="18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 </a:t>
            </a:r>
          </a:p>
          <a:p>
            <a:pPr lvl="0"/>
            <a:r>
              <a:rPr lang="en-US" sz="1800" b="1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Eat to Live </a:t>
            </a:r>
          </a:p>
          <a:p>
            <a:pPr lvl="0"/>
            <a:endParaRPr kumimoji="0" lang="en-US" sz="18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pic>
        <p:nvPicPr>
          <p:cNvPr id="23" name="Picture 22" descr="sc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73" y="2335305"/>
            <a:ext cx="1562207" cy="2025987"/>
          </a:xfrm>
          <a:prstGeom prst="rect">
            <a:avLst/>
          </a:prstGeom>
          <a:effectLst>
            <a:reflection stA="20000" endPos="20000" dir="5400000" sy="-100000" algn="bl" rotWithShape="0"/>
          </a:effectLst>
        </p:spPr>
      </p:pic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2212244" y="4717961"/>
            <a:ext cx="5312655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u="sng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Blogs into Books</a:t>
            </a:r>
          </a:p>
          <a:p>
            <a:pPr lvl="0">
              <a:lnSpc>
                <a:spcPct val="50000"/>
              </a:lnSpc>
            </a:pPr>
            <a:endParaRPr lang="en-US" sz="1800" b="1" u="sng" kern="0" noProof="0" dirty="0" smtClean="0">
              <a:solidFill>
                <a:srgbClr val="1AAEEF"/>
              </a:solidFill>
              <a:latin typeface="Helvetica Neue"/>
              <a:ea typeface="Rockwell Std"/>
              <a:cs typeface="Helvetica Neue"/>
              <a:sym typeface="Rockwell" charset="0"/>
            </a:endParaRPr>
          </a:p>
          <a:p>
            <a:pPr lvl="0"/>
            <a:r>
              <a:rPr lang="en-US" sz="18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Scam School</a:t>
            </a:r>
          </a:p>
          <a:p>
            <a:pPr lvl="0"/>
            <a:r>
              <a:rPr lang="en-US" sz="18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 </a:t>
            </a:r>
            <a:endParaRPr kumimoji="0" lang="en-US" sz="18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 bwMode="auto">
          <a:xfrm>
            <a:off x="4876801" y="4706009"/>
            <a:ext cx="5312655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u="sng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Just-In-Time </a:t>
            </a:r>
          </a:p>
          <a:p>
            <a:pPr lvl="0"/>
            <a:r>
              <a:rPr lang="en-US" sz="1800" b="1" u="sng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Publishing</a:t>
            </a:r>
          </a:p>
          <a:p>
            <a:pPr lvl="0">
              <a:lnSpc>
                <a:spcPct val="50000"/>
              </a:lnSpc>
            </a:pPr>
            <a:endParaRPr lang="en-US" sz="1800" b="1" u="sng" kern="0" noProof="0" dirty="0" smtClean="0">
              <a:solidFill>
                <a:srgbClr val="1AAEEF"/>
              </a:solidFill>
              <a:latin typeface="Helvetica Neue"/>
              <a:ea typeface="Rockwell Std"/>
              <a:cs typeface="Helvetica Neue"/>
              <a:sym typeface="Rockwell" charset="0"/>
            </a:endParaRPr>
          </a:p>
          <a:p>
            <a:pPr lvl="0"/>
            <a:r>
              <a:rPr lang="en-US" sz="1800" b="1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Herman Cain</a:t>
            </a:r>
          </a:p>
        </p:txBody>
      </p:sp>
      <p:pic>
        <p:nvPicPr>
          <p:cNvPr id="6" name="Picture 5" descr="Screen Shot 2012-05-10 at 11.47.59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t="3141" r="6536" b="6483"/>
          <a:stretch/>
        </p:blipFill>
        <p:spPr>
          <a:xfrm>
            <a:off x="6776598" y="2483819"/>
            <a:ext cx="1305155" cy="1739725"/>
          </a:xfrm>
          <a:prstGeom prst="rect">
            <a:avLst/>
          </a:prstGeom>
        </p:spPr>
      </p:pic>
      <p:pic>
        <p:nvPicPr>
          <p:cNvPr id="16" name="Picture 15" descr="ibook-jfk.png"/>
          <p:cNvPicPr>
            <a:picLocks noChangeAspect="1"/>
          </p:cNvPicPr>
          <p:nvPr/>
        </p:nvPicPr>
        <p:blipFill>
          <a:blip r:embed="rId7"/>
          <a:srcRect b="2762"/>
          <a:stretch>
            <a:fillRect/>
          </a:stretch>
        </p:blipFill>
        <p:spPr>
          <a:xfrm>
            <a:off x="1682941" y="2284129"/>
            <a:ext cx="1659804" cy="2110956"/>
          </a:xfrm>
          <a:prstGeom prst="rect">
            <a:avLst/>
          </a:prstGeom>
          <a:effectLst>
            <a:reflection stA="20000" endPos="10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0" y="514920"/>
            <a:ext cx="91440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Produce Fast and Efficiently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0933" y="1712685"/>
            <a:ext cx="3669482" cy="4548664"/>
            <a:chOff x="327533" y="1852385"/>
            <a:chExt cx="3669482" cy="4548664"/>
          </a:xfrm>
        </p:grpSpPr>
        <p:sp>
          <p:nvSpPr>
            <p:cNvPr id="30" name="TextBox 29"/>
            <p:cNvSpPr txBox="1"/>
            <p:nvPr/>
          </p:nvSpPr>
          <p:spPr>
            <a:xfrm>
              <a:off x="327533" y="1852385"/>
              <a:ext cx="2037337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The Old Way</a:t>
              </a:r>
              <a:endParaRPr lang="en-US" sz="2400" b="1" dirty="0">
                <a:solidFill>
                  <a:srgbClr val="FF0080"/>
                </a:solidFill>
                <a:latin typeface="Helvetica"/>
                <a:cs typeface="Helvetica"/>
              </a:endParaRPr>
            </a:p>
            <a:p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84" name="Up Arrow 83"/>
            <p:cNvSpPr/>
            <p:nvPr/>
          </p:nvSpPr>
          <p:spPr bwMode="auto">
            <a:xfrm rot="10800000">
              <a:off x="1136421" y="2425698"/>
              <a:ext cx="343358" cy="3136901"/>
            </a:xfrm>
            <a:prstGeom prst="upArrow">
              <a:avLst/>
            </a:prstGeom>
            <a:solidFill>
              <a:srgbClr val="FF008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9863" y="5662385"/>
              <a:ext cx="1552679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smtClean="0">
                  <a:solidFill>
                    <a:srgbClr val="009CEE"/>
                  </a:solidFill>
                  <a:latin typeface="Helvetica"/>
                  <a:cs typeface="Helvetica"/>
                </a:rPr>
                <a:t>3 months</a:t>
              </a:r>
            </a:p>
            <a:p>
              <a:r>
                <a:rPr lang="en-US" sz="2400" b="1" dirty="0" smtClean="0">
                  <a:solidFill>
                    <a:srgbClr val="FF0080"/>
                  </a:solidFill>
                  <a:latin typeface="Helvetica"/>
                  <a:cs typeface="Helvetica"/>
                </a:rPr>
                <a:t>$7,000</a:t>
              </a:r>
              <a:endParaRPr lang="en-US" sz="2400" dirty="0">
                <a:solidFill>
                  <a:srgbClr val="FF0080"/>
                </a:solidFill>
                <a:latin typeface="Helvetica"/>
                <a:cs typeface="Helvetica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67331" y="2463800"/>
              <a:ext cx="2529684" cy="289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Design</a:t>
              </a:r>
              <a:r>
                <a:rPr lang="en-US" sz="1400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: 2 weeks, $1000</a:t>
              </a:r>
            </a:p>
            <a:p>
              <a:pPr algn="l"/>
              <a:endParaRPr lang="en-US" sz="1400" dirty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endParaRPr>
            </a:p>
            <a:p>
              <a:pPr algn="l"/>
              <a:r>
                <a:rPr lang="en-US" sz="1400" b="1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Conversion</a:t>
              </a:r>
              <a:r>
                <a:rPr lang="en-US" sz="1400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: 8 weeks, $500</a:t>
              </a:r>
            </a:p>
            <a:p>
              <a:pPr algn="l"/>
              <a:endParaRPr lang="en-US" sz="1400" dirty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endParaRPr>
            </a:p>
            <a:p>
              <a:pPr algn="l"/>
              <a:r>
                <a:rPr lang="en-US" sz="1400" b="1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Enhancement</a:t>
              </a:r>
              <a:r>
                <a:rPr lang="en-US" sz="1400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: 1 week, $200</a:t>
              </a:r>
            </a:p>
            <a:p>
              <a:pPr algn="l"/>
              <a:endParaRPr lang="en-US" sz="1400" dirty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endParaRPr>
            </a:p>
            <a:p>
              <a:pPr algn="l"/>
              <a:r>
                <a:rPr lang="en-US" sz="1400" b="1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Marketing</a:t>
              </a:r>
              <a:r>
                <a:rPr lang="en-US" sz="1400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: 6 weeks, $4,500</a:t>
              </a:r>
            </a:p>
            <a:p>
              <a:pPr algn="l"/>
              <a:endParaRPr lang="en-US" sz="1400" dirty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endParaRPr>
            </a:p>
            <a:p>
              <a:pPr algn="l"/>
              <a:r>
                <a:rPr lang="en-US" sz="1400" b="1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QA</a:t>
              </a:r>
              <a:r>
                <a:rPr lang="en-US" sz="1400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: 3 weeks, $200</a:t>
              </a:r>
            </a:p>
            <a:p>
              <a:pPr algn="l"/>
              <a:endParaRPr lang="en-US" sz="1400" dirty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endParaRPr>
            </a:p>
            <a:p>
              <a:pPr algn="l"/>
              <a:r>
                <a:rPr lang="en-US" sz="1400" b="1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Distribution</a:t>
              </a:r>
              <a:r>
                <a:rPr lang="en-US" sz="1400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: 6 weeks, $400</a:t>
              </a:r>
            </a:p>
            <a:p>
              <a:pPr algn="l"/>
              <a:endParaRPr lang="en-US" sz="1400" dirty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endParaRPr>
            </a:p>
            <a:p>
              <a:pPr algn="l"/>
              <a:r>
                <a:rPr lang="en-US" sz="1400" b="1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Tracking</a:t>
              </a:r>
              <a:r>
                <a:rPr lang="en-US" sz="1400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: 2 weeks, $200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89768" y="1712685"/>
            <a:ext cx="2581291" cy="2644399"/>
            <a:chOff x="4789668" y="1852385"/>
            <a:chExt cx="2581291" cy="2644399"/>
          </a:xfrm>
        </p:grpSpPr>
        <p:sp>
          <p:nvSpPr>
            <p:cNvPr id="32" name="TextBox 31"/>
            <p:cNvSpPr txBox="1"/>
            <p:nvPr/>
          </p:nvSpPr>
          <p:spPr>
            <a:xfrm>
              <a:off x="4930805" y="1852385"/>
              <a:ext cx="2254193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The Vook Way</a:t>
              </a:r>
              <a:endParaRPr lang="en-US" sz="2400" b="1" dirty="0">
                <a:solidFill>
                  <a:srgbClr val="FF0080"/>
                </a:solidFill>
                <a:latin typeface="Helvetica"/>
                <a:cs typeface="Helvetica"/>
              </a:endParaRPr>
            </a:p>
            <a:p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3" name="Up Arrow 32"/>
            <p:cNvSpPr/>
            <p:nvPr/>
          </p:nvSpPr>
          <p:spPr bwMode="auto">
            <a:xfrm rot="10800000">
              <a:off x="5848121" y="2425697"/>
              <a:ext cx="343358" cy="1415146"/>
            </a:xfrm>
            <a:prstGeom prst="upArrow">
              <a:avLst/>
            </a:prstGeom>
            <a:solidFill>
              <a:srgbClr val="FF008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89668" y="3819676"/>
              <a:ext cx="2536472" cy="677108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4400" b="1" dirty="0" smtClean="0">
                  <a:solidFill>
                    <a:srgbClr val="009CEE"/>
                  </a:solidFill>
                  <a:latin typeface="Helvetica"/>
                  <a:cs typeface="Helvetica"/>
                </a:rPr>
                <a:t>72 hours</a:t>
              </a:r>
              <a:endParaRPr lang="en-US" sz="4400" dirty="0">
                <a:solidFill>
                  <a:srgbClr val="FF0080"/>
                </a:solidFill>
                <a:latin typeface="Helvetica"/>
                <a:cs typeface="Helvetic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79031" y="2463800"/>
              <a:ext cx="119192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Inspiration</a:t>
              </a:r>
              <a:endParaRPr lang="en-US" sz="1400" dirty="0" smtClean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endParaRPr>
            </a:p>
            <a:p>
              <a:pPr algn="l"/>
              <a:endParaRPr lang="en-US" sz="1400" dirty="0" smtClean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endParaRPr>
            </a:p>
            <a:p>
              <a:pPr algn="l"/>
              <a:endParaRPr lang="en-US" sz="1400" dirty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endParaRPr>
            </a:p>
            <a:p>
              <a:pPr algn="l"/>
              <a:endParaRPr lang="en-US" sz="1400" dirty="0" smtClean="0">
                <a:solidFill>
                  <a:schemeClr val="tx1"/>
                </a:solidFill>
                <a:latin typeface="Helvetica"/>
                <a:ea typeface="Rockwell Std"/>
                <a:cs typeface="Helvetica"/>
                <a:sym typeface="Rockwell" charset="0"/>
              </a:endParaRPr>
            </a:p>
            <a:p>
              <a:pPr algn="l"/>
              <a:r>
                <a:rPr lang="en-US" sz="1400" b="1" dirty="0" smtClean="0">
                  <a:solidFill>
                    <a:schemeClr val="tx1"/>
                  </a:solidFill>
                  <a:latin typeface="Helvetica"/>
                  <a:ea typeface="Rockwell Std"/>
                  <a:cs typeface="Helvetica"/>
                  <a:sym typeface="Rockwell" charset="0"/>
                </a:rPr>
                <a:t>Distribution</a:t>
              </a:r>
              <a:endParaRPr lang="en-US" sz="1400" dirty="0"/>
            </a:p>
          </p:txBody>
        </p:sp>
      </p:grpSp>
      <p:pic>
        <p:nvPicPr>
          <p:cNvPr id="13" name="Picture 12" descr="cover.225x225-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34" y="4445385"/>
            <a:ext cx="1507342" cy="226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1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1248243" y="672783"/>
            <a:ext cx="1194298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Sell Through Existing Channels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73721993"/>
              </p:ext>
            </p:extLst>
          </p:nvPr>
        </p:nvGraphicFramePr>
        <p:xfrm>
          <a:off x="657563" y="1701800"/>
          <a:ext cx="77343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7"/>
          <p:cNvSpPr>
            <a:spLocks/>
          </p:cNvSpPr>
          <p:nvPr/>
        </p:nvSpPr>
        <p:spPr bwMode="auto">
          <a:xfrm>
            <a:off x="3429000" y="3170915"/>
            <a:ext cx="2286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endParaRPr lang="en-US" sz="1800" b="1" dirty="0">
              <a:solidFill>
                <a:srgbClr val="009CEE"/>
              </a:solidFill>
              <a:effectLst/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  <p:pic>
        <p:nvPicPr>
          <p:cNvPr id="16" name="Picture 15" descr="3amazon.png"/>
          <p:cNvPicPr>
            <a:picLocks noChangeAspect="1"/>
          </p:cNvPicPr>
          <p:nvPr/>
        </p:nvPicPr>
        <p:blipFill>
          <a:blip r:embed="rId8"/>
          <a:srcRect l="20774" t="25946" r="17042" b="28649"/>
          <a:stretch>
            <a:fillRect/>
          </a:stretch>
        </p:blipFill>
        <p:spPr>
          <a:xfrm>
            <a:off x="1747075" y="3267903"/>
            <a:ext cx="1600200" cy="896112"/>
          </a:xfrm>
          <a:prstGeom prst="rect">
            <a:avLst/>
          </a:prstGeom>
        </p:spPr>
      </p:pic>
      <p:pic>
        <p:nvPicPr>
          <p:cNvPr id="17" name="Picture 16" descr="3appl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6563" y="1908964"/>
            <a:ext cx="825500" cy="825500"/>
          </a:xfrm>
          <a:prstGeom prst="rect">
            <a:avLst/>
          </a:prstGeom>
        </p:spPr>
      </p:pic>
      <p:pic>
        <p:nvPicPr>
          <p:cNvPr id="18" name="Picture 17" descr="3band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9795" y="3531777"/>
            <a:ext cx="1447531" cy="481943"/>
          </a:xfrm>
          <a:prstGeom prst="rect">
            <a:avLst/>
          </a:prstGeom>
        </p:spPr>
      </p:pic>
      <p:sp>
        <p:nvSpPr>
          <p:cNvPr id="22" name="Oval 3"/>
          <p:cNvSpPr>
            <a:spLocks noChangeAspect="1"/>
          </p:cNvSpPr>
          <p:nvPr/>
        </p:nvSpPr>
        <p:spPr bwMode="auto">
          <a:xfrm>
            <a:off x="2771347" y="5023728"/>
            <a:ext cx="1562430" cy="1561609"/>
          </a:xfrm>
          <a:prstGeom prst="ellipse">
            <a:avLst/>
          </a:prstGeom>
          <a:solidFill>
            <a:srgbClr val="009CEE">
              <a:alpha val="13000"/>
            </a:srgbClr>
          </a:solidFill>
          <a:ln w="9525" cap="flat">
            <a:noFill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3"/>
          <p:cNvSpPr>
            <a:spLocks noChangeAspect="1"/>
          </p:cNvSpPr>
          <p:nvPr/>
        </p:nvSpPr>
        <p:spPr bwMode="auto">
          <a:xfrm>
            <a:off x="4773601" y="5038072"/>
            <a:ext cx="1535224" cy="1534416"/>
          </a:xfrm>
          <a:prstGeom prst="ellipse">
            <a:avLst/>
          </a:prstGeom>
          <a:solidFill>
            <a:srgbClr val="009CEE">
              <a:alpha val="13000"/>
            </a:srgbClr>
          </a:solidFill>
          <a:ln w="9525" cap="flat">
            <a:noFill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17"/>
          <p:cNvSpPr>
            <a:spLocks/>
          </p:cNvSpPr>
          <p:nvPr/>
        </p:nvSpPr>
        <p:spPr bwMode="auto">
          <a:xfrm>
            <a:off x="3456610" y="3394752"/>
            <a:ext cx="2286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5400" b="1" dirty="0" smtClean="0">
                <a:solidFill>
                  <a:srgbClr val="1AAEEF"/>
                </a:solidFill>
                <a:effectLst/>
                <a:latin typeface="Rockwell Std"/>
                <a:ea typeface="H Avenir Heavy" charset="0"/>
                <a:cs typeface="Rockwell Std"/>
                <a:sym typeface="H Avenir Heavy" charset="0"/>
              </a:rPr>
              <a:t> 99</a:t>
            </a:r>
            <a:r>
              <a:rPr lang="en-US" sz="5400" b="1" dirty="0">
                <a:solidFill>
                  <a:srgbClr val="1AAEEF"/>
                </a:solidFill>
                <a:effectLst/>
                <a:latin typeface="Rockwell Std"/>
                <a:ea typeface="H Avenir Heavy" charset="0"/>
                <a:cs typeface="Rockwell Std"/>
                <a:sym typeface="H Avenir Heavy" charset="0"/>
              </a:rPr>
              <a:t>%</a:t>
            </a:r>
            <a:r>
              <a:rPr lang="en-US" sz="5400" b="1" dirty="0" smtClean="0">
                <a:solidFill>
                  <a:srgbClr val="1AAEEF"/>
                </a:solidFill>
                <a:effectLst/>
                <a:latin typeface="Rockwell Std"/>
                <a:ea typeface="H Avenir Heavy" charset="0"/>
                <a:cs typeface="Rockwell Std"/>
                <a:sym typeface="H Avenir Heavy" charset="0"/>
              </a:rPr>
              <a:t> 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f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xisting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LT Std 65 Medium"/>
                <a:ea typeface="H Avenir Heavy" charset="0"/>
                <a:cs typeface="Avenir LT Std 65 Medium"/>
                <a:sym typeface="H Avenir Heavy" charset="0"/>
              </a:rPr>
              <a:t>arket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venir LT Std 65 Medium"/>
              <a:ea typeface="H Avenir Heavy" charset="0"/>
              <a:cs typeface="Avenir LT Std 65 Medium"/>
              <a:sym typeface="H Avenir Heavy" charset="0"/>
            </a:endParaRPr>
          </a:p>
        </p:txBody>
      </p:sp>
      <p:pic>
        <p:nvPicPr>
          <p:cNvPr id="2" name="Picture 1" descr="google-book-store-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08" y="5598273"/>
            <a:ext cx="1155250" cy="428324"/>
          </a:xfrm>
          <a:prstGeom prst="rect">
            <a:avLst/>
          </a:prstGeom>
        </p:spPr>
      </p:pic>
      <p:pic>
        <p:nvPicPr>
          <p:cNvPr id="3" name="Picture 2" descr="440753_30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81" y="5444830"/>
            <a:ext cx="753946" cy="7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3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46350" y="548759"/>
            <a:ext cx="8413418" cy="140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381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noProof="0" dirty="0" smtClean="0">
                <a:solidFill>
                  <a:srgbClr val="1AAEEF"/>
                </a:solidFill>
                <a:latin typeface="Helvetica Neue"/>
                <a:ea typeface="Rockwell Std"/>
                <a:cs typeface="Helvetica Neue"/>
                <a:sym typeface="Rockwell" charset="0"/>
              </a:rPr>
              <a:t>Create Compelling Storefronts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1AAEEF"/>
              </a:solidFill>
              <a:effectLst/>
              <a:uLnTx/>
              <a:uFillTx/>
              <a:latin typeface="Helvetica Neue"/>
              <a:ea typeface="ヒラギノ明朝 ProN W6" charset="-128"/>
              <a:cs typeface="Helvetica Neue"/>
              <a:sym typeface="Rockwell" charset="0"/>
            </a:endParaRPr>
          </a:p>
        </p:txBody>
      </p:sp>
      <p:pic>
        <p:nvPicPr>
          <p:cNvPr id="7" name="Picture 6" descr="Screen Shot 2012-05-15 at 1.34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7" y="1479127"/>
            <a:ext cx="4324904" cy="5072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Shot 2012-05-15 at 1.34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77" y="1860167"/>
            <a:ext cx="4692348" cy="45760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3159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68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5"/>
</p:tagLst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0BDF2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DBF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 Avenir Light"/>
        <a:ea typeface="ヒラギノ角ゴ ProN W3"/>
        <a:cs typeface="ヒラギノ角ゴ ProN W3"/>
      </a:majorFont>
      <a:minorFont>
        <a:latin typeface="L Avenir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008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C0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L Avenir Light"/>
        <a:ea typeface="ヒラギノ角ゴ ProN W3"/>
        <a:cs typeface="ヒラギノ角ゴ ProN W3"/>
      </a:majorFont>
      <a:minorFont>
        <a:latin typeface="L Avenir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18150</TotalTime>
  <Pages>0</Pages>
  <Words>369</Words>
  <Characters>0</Characters>
  <Application>Microsoft Macintosh PowerPoint</Application>
  <PresentationFormat>On-screen Show (4:3)</PresentationFormat>
  <Lines>0</Lines>
  <Paragraphs>126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- Title Slide</vt:lpstr>
      <vt:lpstr>Default - Title and Content</vt:lpstr>
      <vt:lpstr>1_Default - Title and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Rodak</dc:creator>
  <cp:lastModifiedBy>Matthew Cavnar</cp:lastModifiedBy>
  <cp:revision>469</cp:revision>
  <dcterms:created xsi:type="dcterms:W3CDTF">2011-10-19T16:16:06Z</dcterms:created>
  <dcterms:modified xsi:type="dcterms:W3CDTF">2012-10-18T18:22:03Z</dcterms:modified>
</cp:coreProperties>
</file>